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  <p:sldMasterId id="2147483698" r:id="rId3"/>
  </p:sldMasterIdLst>
  <p:notesMasterIdLst>
    <p:notesMasterId r:id="rId22"/>
  </p:notesMasterIdLst>
  <p:sldIdLst>
    <p:sldId id="378" r:id="rId4"/>
    <p:sldId id="1128" r:id="rId5"/>
    <p:sldId id="314" r:id="rId6"/>
    <p:sldId id="1157" r:id="rId7"/>
    <p:sldId id="259" r:id="rId8"/>
    <p:sldId id="1239" r:id="rId9"/>
    <p:sldId id="1240" r:id="rId10"/>
    <p:sldId id="1242" r:id="rId11"/>
    <p:sldId id="1202" r:id="rId12"/>
    <p:sldId id="1196" r:id="rId13"/>
    <p:sldId id="1204" r:id="rId14"/>
    <p:sldId id="257" r:id="rId15"/>
    <p:sldId id="1173" r:id="rId16"/>
    <p:sldId id="1238" r:id="rId17"/>
    <p:sldId id="1210" r:id="rId18"/>
    <p:sldId id="1244" r:id="rId19"/>
    <p:sldId id="1243" r:id="rId20"/>
    <p:sldId id="118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4028"/>
    <a:srgbClr val="203C29"/>
    <a:srgbClr val="23401C"/>
    <a:srgbClr val="18441F"/>
    <a:srgbClr val="094719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48"/>
  </p:normalViewPr>
  <p:slideViewPr>
    <p:cSldViewPr snapToGrid="0">
      <p:cViewPr>
        <p:scale>
          <a:sx n="100" d="100"/>
          <a:sy n="100" d="100"/>
        </p:scale>
        <p:origin x="1267" y="-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E3092A-0032-43B8-AEBB-41291C8BBA0F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3EE19C9-F651-4966-B334-EFE1BC79C782}">
      <dgm:prSet/>
      <dgm:spPr/>
      <dgm:t>
        <a:bodyPr/>
        <a:lstStyle/>
        <a:p>
          <a:r>
            <a:rPr lang="en-US" dirty="0"/>
            <a:t>Applicant fills out an </a:t>
          </a:r>
          <a:r>
            <a:rPr lang="en-US" b="0" u="none" dirty="0"/>
            <a:t>Urgent Grant</a:t>
          </a:r>
          <a:r>
            <a:rPr lang="en-US" b="1" dirty="0"/>
            <a:t> </a:t>
          </a:r>
          <a:r>
            <a:rPr lang="en-US" b="1" u="sng" dirty="0"/>
            <a:t>pre-application</a:t>
          </a:r>
          <a:r>
            <a:rPr lang="en-US" b="1" dirty="0"/>
            <a:t> form</a:t>
          </a:r>
          <a:r>
            <a:rPr lang="en-US" dirty="0"/>
            <a:t>. </a:t>
          </a:r>
        </a:p>
      </dgm:t>
    </dgm:pt>
    <dgm:pt modelId="{BB988E10-565C-4106-9D0E-9A1BB2112A48}" type="parTrans" cxnId="{DCF5675F-8BED-4EB9-AAC1-155544171615}">
      <dgm:prSet/>
      <dgm:spPr/>
      <dgm:t>
        <a:bodyPr/>
        <a:lstStyle/>
        <a:p>
          <a:endParaRPr lang="en-US"/>
        </a:p>
      </dgm:t>
    </dgm:pt>
    <dgm:pt modelId="{9070073E-5EA6-4EFA-BE43-98C0A314FFB5}" type="sibTrans" cxnId="{DCF5675F-8BED-4EB9-AAC1-155544171615}">
      <dgm:prSet/>
      <dgm:spPr/>
      <dgm:t>
        <a:bodyPr/>
        <a:lstStyle/>
        <a:p>
          <a:endParaRPr lang="en-US"/>
        </a:p>
      </dgm:t>
    </dgm:pt>
    <dgm:pt modelId="{6C256A2D-E8F6-4230-91A3-0A1F2E8036F3}">
      <dgm:prSet/>
      <dgm:spPr/>
      <dgm:t>
        <a:bodyPr/>
        <a:lstStyle/>
        <a:p>
          <a:r>
            <a:rPr lang="en-US" dirty="0"/>
            <a:t>Applicant has a pre-application </a:t>
          </a:r>
          <a:r>
            <a:rPr lang="en-US" b="0" u="none" dirty="0"/>
            <a:t>meeting</a:t>
          </a:r>
          <a:r>
            <a:rPr lang="en-US" dirty="0"/>
            <a:t> with ODFW (OCRF Coordinator). </a:t>
          </a:r>
        </a:p>
      </dgm:t>
    </dgm:pt>
    <dgm:pt modelId="{971D4614-8CE5-46F6-88EA-C45B86DF9826}" type="parTrans" cxnId="{66442E7C-72C1-4C90-8688-C557AADA7E7B}">
      <dgm:prSet/>
      <dgm:spPr/>
      <dgm:t>
        <a:bodyPr/>
        <a:lstStyle/>
        <a:p>
          <a:endParaRPr lang="en-US"/>
        </a:p>
      </dgm:t>
    </dgm:pt>
    <dgm:pt modelId="{0EC44376-48FB-4913-8879-0D9D9371F647}" type="sibTrans" cxnId="{66442E7C-72C1-4C90-8688-C557AADA7E7B}">
      <dgm:prSet/>
      <dgm:spPr/>
      <dgm:t>
        <a:bodyPr/>
        <a:lstStyle/>
        <a:p>
          <a:endParaRPr lang="en-US"/>
        </a:p>
      </dgm:t>
    </dgm:pt>
    <dgm:pt modelId="{E89FF8DC-9599-4647-AFCF-FE7E25F924BB}">
      <dgm:prSet/>
      <dgm:spPr/>
      <dgm:t>
        <a:bodyPr/>
        <a:lstStyle/>
        <a:p>
          <a:r>
            <a:rPr lang="en-US" dirty="0"/>
            <a:t>ODFW brings request to OCRF Chairs. If they believe it’s a viable request, Chairs form an </a:t>
          </a:r>
          <a:r>
            <a:rPr lang="en-US" b="1" u="sng" dirty="0"/>
            <a:t>Urgent Grant subcommittee </a:t>
          </a:r>
          <a:r>
            <a:rPr lang="en-US" dirty="0"/>
            <a:t>(consisting of &lt;/= 4 members, 1 is Chair). </a:t>
          </a:r>
        </a:p>
      </dgm:t>
    </dgm:pt>
    <dgm:pt modelId="{00655E8D-7205-4122-A848-61A878A85357}" type="parTrans" cxnId="{6C799F27-EB92-4449-B303-7FF3CC718D19}">
      <dgm:prSet/>
      <dgm:spPr/>
      <dgm:t>
        <a:bodyPr/>
        <a:lstStyle/>
        <a:p>
          <a:endParaRPr lang="en-US"/>
        </a:p>
      </dgm:t>
    </dgm:pt>
    <dgm:pt modelId="{7FF67434-4F56-4267-86AE-5E91E562EE55}" type="sibTrans" cxnId="{6C799F27-EB92-4449-B303-7FF3CC718D19}">
      <dgm:prSet/>
      <dgm:spPr/>
      <dgm:t>
        <a:bodyPr/>
        <a:lstStyle/>
        <a:p>
          <a:endParaRPr lang="en-US"/>
        </a:p>
      </dgm:t>
    </dgm:pt>
    <dgm:pt modelId="{D9FB5F3D-CE7A-4F40-B7D4-F044EBFE5089}">
      <dgm:prSet/>
      <dgm:spPr/>
      <dgm:t>
        <a:bodyPr/>
        <a:lstStyle/>
        <a:p>
          <a:r>
            <a:rPr lang="en-US" dirty="0"/>
            <a:t>Subcommittee reviews the pre-application form and receives a </a:t>
          </a:r>
          <a:r>
            <a:rPr lang="en-US" b="1" u="sng" dirty="0"/>
            <a:t>presentation</a:t>
          </a:r>
          <a:r>
            <a:rPr lang="en-US" dirty="0"/>
            <a:t> from the applicant.</a:t>
          </a:r>
        </a:p>
      </dgm:t>
    </dgm:pt>
    <dgm:pt modelId="{BD9E2A99-5D93-4D9B-AD7E-6975174F381C}" type="parTrans" cxnId="{F5F1C99B-E212-4CC9-90B8-DAAA370AB680}">
      <dgm:prSet/>
      <dgm:spPr/>
      <dgm:t>
        <a:bodyPr/>
        <a:lstStyle/>
        <a:p>
          <a:endParaRPr lang="en-US"/>
        </a:p>
      </dgm:t>
    </dgm:pt>
    <dgm:pt modelId="{B866791D-F82D-40AD-84C5-B8366E51ABCB}" type="sibTrans" cxnId="{F5F1C99B-E212-4CC9-90B8-DAAA370AB680}">
      <dgm:prSet/>
      <dgm:spPr/>
      <dgm:t>
        <a:bodyPr/>
        <a:lstStyle/>
        <a:p>
          <a:endParaRPr lang="en-US"/>
        </a:p>
      </dgm:t>
    </dgm:pt>
    <dgm:pt modelId="{886686C5-8801-44EA-AFA0-518425CBAC76}">
      <dgm:prSet/>
      <dgm:spPr/>
      <dgm:t>
        <a:bodyPr/>
        <a:lstStyle/>
        <a:p>
          <a:r>
            <a:rPr lang="en-US" dirty="0"/>
            <a:t>If approved for next steps by the subcommittee, the applicant will submit a </a:t>
          </a:r>
          <a:r>
            <a:rPr lang="en-US" b="1" u="sng" dirty="0"/>
            <a:t>full application</a:t>
          </a:r>
          <a:r>
            <a:rPr lang="en-US" dirty="0"/>
            <a:t>. </a:t>
          </a:r>
        </a:p>
      </dgm:t>
    </dgm:pt>
    <dgm:pt modelId="{79689661-A409-4677-B461-C902E3AFC19C}" type="parTrans" cxnId="{652A8D0C-D0E8-4481-B679-B971088DE128}">
      <dgm:prSet/>
      <dgm:spPr/>
      <dgm:t>
        <a:bodyPr/>
        <a:lstStyle/>
        <a:p>
          <a:endParaRPr lang="en-US"/>
        </a:p>
      </dgm:t>
    </dgm:pt>
    <dgm:pt modelId="{354D9AD9-3A0C-4429-874A-965CC5AFC7F7}" type="sibTrans" cxnId="{652A8D0C-D0E8-4481-B679-B971088DE128}">
      <dgm:prSet/>
      <dgm:spPr/>
      <dgm:t>
        <a:bodyPr/>
        <a:lstStyle/>
        <a:p>
          <a:endParaRPr lang="en-US"/>
        </a:p>
      </dgm:t>
    </dgm:pt>
    <dgm:pt modelId="{21587AB7-E738-496C-BF2F-88A949538DDE}">
      <dgm:prSet/>
      <dgm:spPr/>
      <dgm:t>
        <a:bodyPr/>
        <a:lstStyle/>
        <a:p>
          <a:r>
            <a:rPr lang="en-US" dirty="0"/>
            <a:t>ODFW staff </a:t>
          </a:r>
          <a:r>
            <a:rPr lang="en-US" b="1" u="sng" dirty="0"/>
            <a:t>technical review</a:t>
          </a:r>
          <a:r>
            <a:rPr lang="en-US" dirty="0"/>
            <a:t>: 2 technical reviewers will score the project. </a:t>
          </a:r>
        </a:p>
      </dgm:t>
    </dgm:pt>
    <dgm:pt modelId="{5790016D-1D5C-4865-A8FB-1BAF9AA3B759}" type="parTrans" cxnId="{DF85603E-7696-400C-A2A8-592E9AD8B0E8}">
      <dgm:prSet/>
      <dgm:spPr/>
      <dgm:t>
        <a:bodyPr/>
        <a:lstStyle/>
        <a:p>
          <a:endParaRPr lang="en-US"/>
        </a:p>
      </dgm:t>
    </dgm:pt>
    <dgm:pt modelId="{2261BF0C-F2AD-4E13-965B-861EF001FE2A}" type="sibTrans" cxnId="{DF85603E-7696-400C-A2A8-592E9AD8B0E8}">
      <dgm:prSet/>
      <dgm:spPr/>
      <dgm:t>
        <a:bodyPr/>
        <a:lstStyle/>
        <a:p>
          <a:endParaRPr lang="en-US"/>
        </a:p>
      </dgm:t>
    </dgm:pt>
    <dgm:pt modelId="{149BB3D3-FF77-4114-A206-8CA1C1A360A0}">
      <dgm:prSet/>
      <dgm:spPr/>
      <dgm:t>
        <a:bodyPr/>
        <a:lstStyle/>
        <a:p>
          <a:r>
            <a:rPr lang="en-US" dirty="0"/>
            <a:t>Advisory </a:t>
          </a:r>
          <a:r>
            <a:rPr lang="en-US" b="1" u="sng" dirty="0"/>
            <a:t>subcommittee reviews</a:t>
          </a:r>
          <a:r>
            <a:rPr lang="en-US" dirty="0"/>
            <a:t>: all of subcommittee will score and review the project. </a:t>
          </a:r>
        </a:p>
      </dgm:t>
    </dgm:pt>
    <dgm:pt modelId="{0B274851-426E-4038-B216-A4D7E77A6278}" type="parTrans" cxnId="{9445A775-32A7-43A0-BFD7-EE08A07E4372}">
      <dgm:prSet/>
      <dgm:spPr/>
      <dgm:t>
        <a:bodyPr/>
        <a:lstStyle/>
        <a:p>
          <a:endParaRPr lang="en-US"/>
        </a:p>
      </dgm:t>
    </dgm:pt>
    <dgm:pt modelId="{9CBCC6AF-1AEC-4FE5-98D8-AD6EFBB47B23}" type="sibTrans" cxnId="{9445A775-32A7-43A0-BFD7-EE08A07E4372}">
      <dgm:prSet/>
      <dgm:spPr/>
      <dgm:t>
        <a:bodyPr/>
        <a:lstStyle/>
        <a:p>
          <a:endParaRPr lang="en-US"/>
        </a:p>
      </dgm:t>
    </dgm:pt>
    <dgm:pt modelId="{B8E8D722-EDA0-4954-95F0-26CC35E8F456}">
      <dgm:prSet/>
      <dgm:spPr/>
      <dgm:t>
        <a:bodyPr/>
        <a:lstStyle/>
        <a:p>
          <a:r>
            <a:rPr lang="en-US" dirty="0"/>
            <a:t>Whole Advisory Committee receives application and pre-application.</a:t>
          </a:r>
        </a:p>
      </dgm:t>
    </dgm:pt>
    <dgm:pt modelId="{5A642C36-7635-4FB9-BA00-30174303A43F}" type="parTrans" cxnId="{AF219DD6-7E93-4120-987C-E0E005716C0F}">
      <dgm:prSet/>
      <dgm:spPr/>
      <dgm:t>
        <a:bodyPr/>
        <a:lstStyle/>
        <a:p>
          <a:endParaRPr lang="en-US"/>
        </a:p>
      </dgm:t>
    </dgm:pt>
    <dgm:pt modelId="{51C5F3AB-A1B1-49FE-A1C7-E731842A6776}" type="sibTrans" cxnId="{AF219DD6-7E93-4120-987C-E0E005716C0F}">
      <dgm:prSet/>
      <dgm:spPr/>
      <dgm:t>
        <a:bodyPr/>
        <a:lstStyle/>
        <a:p>
          <a:endParaRPr lang="en-US"/>
        </a:p>
      </dgm:t>
    </dgm:pt>
    <dgm:pt modelId="{8F25F04E-4B64-4931-81C8-B12394A9934E}">
      <dgm:prSet/>
      <dgm:spPr/>
      <dgm:t>
        <a:bodyPr/>
        <a:lstStyle/>
        <a:p>
          <a:r>
            <a:rPr lang="en-US" dirty="0"/>
            <a:t>Applicant optional </a:t>
          </a:r>
          <a:r>
            <a:rPr lang="en-US" b="1" u="sng" dirty="0"/>
            <a:t>presentation</a:t>
          </a:r>
          <a:r>
            <a:rPr lang="en-US" dirty="0"/>
            <a:t> at OCRF Advisory Committee public meeting (which can be rescheduled to expedite process).</a:t>
          </a:r>
        </a:p>
      </dgm:t>
    </dgm:pt>
    <dgm:pt modelId="{8D4FF689-5A3A-42BE-BF44-BA246222F85F}" type="parTrans" cxnId="{16AF33E5-7A75-4B50-B685-56671BD1317A}">
      <dgm:prSet/>
      <dgm:spPr/>
      <dgm:t>
        <a:bodyPr/>
        <a:lstStyle/>
        <a:p>
          <a:endParaRPr lang="en-US"/>
        </a:p>
      </dgm:t>
    </dgm:pt>
    <dgm:pt modelId="{578ED132-630B-43E5-8073-97F158F36756}" type="sibTrans" cxnId="{16AF33E5-7A75-4B50-B685-56671BD1317A}">
      <dgm:prSet/>
      <dgm:spPr/>
      <dgm:t>
        <a:bodyPr/>
        <a:lstStyle/>
        <a:p>
          <a:endParaRPr lang="en-US"/>
        </a:p>
      </dgm:t>
    </dgm:pt>
    <dgm:pt modelId="{067A60F8-55D9-42D4-921E-B1D05CBECC70}">
      <dgm:prSet/>
      <dgm:spPr/>
      <dgm:t>
        <a:bodyPr/>
        <a:lstStyle/>
        <a:p>
          <a:r>
            <a:rPr lang="en-US" b="1" u="sng" dirty="0"/>
            <a:t>Approval</a:t>
          </a:r>
          <a:r>
            <a:rPr lang="en-US" dirty="0"/>
            <a:t>: ODFW takes the recommended Urgent Grant project to Fish and Wildlife Commission for final approval.</a:t>
          </a:r>
        </a:p>
      </dgm:t>
    </dgm:pt>
    <dgm:pt modelId="{2BBFBF98-8301-494B-9FB8-63357E0EF9E6}" type="parTrans" cxnId="{5BFF163B-29EE-425E-ADBD-7CB053F24894}">
      <dgm:prSet/>
      <dgm:spPr/>
      <dgm:t>
        <a:bodyPr/>
        <a:lstStyle/>
        <a:p>
          <a:endParaRPr lang="en-US"/>
        </a:p>
      </dgm:t>
    </dgm:pt>
    <dgm:pt modelId="{FF09097A-290D-4AFA-8534-975F4E688D99}" type="sibTrans" cxnId="{5BFF163B-29EE-425E-ADBD-7CB053F24894}">
      <dgm:prSet/>
      <dgm:spPr/>
      <dgm:t>
        <a:bodyPr/>
        <a:lstStyle/>
        <a:p>
          <a:endParaRPr lang="en-US"/>
        </a:p>
      </dgm:t>
    </dgm:pt>
    <dgm:pt modelId="{09F4CC5A-B8E9-4B66-B7DD-36F8B469A82B}">
      <dgm:prSet/>
      <dgm:spPr/>
      <dgm:t>
        <a:bodyPr/>
        <a:lstStyle/>
        <a:p>
          <a:r>
            <a:rPr lang="en-US" dirty="0"/>
            <a:t>Committee considers and recommends project.</a:t>
          </a:r>
        </a:p>
      </dgm:t>
    </dgm:pt>
    <dgm:pt modelId="{F6EAD406-21F0-4B66-AD2D-DC5A800712AD}" type="parTrans" cxnId="{5197F85F-341F-4D7C-A0B3-03600D26FCCE}">
      <dgm:prSet/>
      <dgm:spPr/>
      <dgm:t>
        <a:bodyPr/>
        <a:lstStyle/>
        <a:p>
          <a:endParaRPr lang="en-US"/>
        </a:p>
      </dgm:t>
    </dgm:pt>
    <dgm:pt modelId="{D6F36F2C-A806-456D-B9B4-E160192CF0A0}" type="sibTrans" cxnId="{5197F85F-341F-4D7C-A0B3-03600D26FCCE}">
      <dgm:prSet/>
      <dgm:spPr/>
      <dgm:t>
        <a:bodyPr/>
        <a:lstStyle/>
        <a:p>
          <a:endParaRPr lang="en-US"/>
        </a:p>
      </dgm:t>
    </dgm:pt>
    <dgm:pt modelId="{C1A0514C-90E4-4BB0-BA21-FDF0BED52300}" type="pres">
      <dgm:prSet presAssocID="{53E3092A-0032-43B8-AEBB-41291C8BBA0F}" presName="Name0" presStyleCnt="0">
        <dgm:presLayoutVars>
          <dgm:dir/>
          <dgm:resizeHandles val="exact"/>
        </dgm:presLayoutVars>
      </dgm:prSet>
      <dgm:spPr/>
    </dgm:pt>
    <dgm:pt modelId="{B7E73FF8-1366-46BF-A395-54C51E2224CC}" type="pres">
      <dgm:prSet presAssocID="{23EE19C9-F651-4966-B334-EFE1BC79C782}" presName="node" presStyleLbl="node1" presStyleIdx="0" presStyleCnt="11">
        <dgm:presLayoutVars>
          <dgm:bulletEnabled val="1"/>
        </dgm:presLayoutVars>
      </dgm:prSet>
      <dgm:spPr/>
    </dgm:pt>
    <dgm:pt modelId="{ECE1D6D4-A3FB-4290-B534-FFAFE02971C4}" type="pres">
      <dgm:prSet presAssocID="{9070073E-5EA6-4EFA-BE43-98C0A314FFB5}" presName="sibTrans" presStyleLbl="sibTrans1D1" presStyleIdx="0" presStyleCnt="10"/>
      <dgm:spPr/>
    </dgm:pt>
    <dgm:pt modelId="{48D190E6-6995-4119-804D-6B0FBECEA3DA}" type="pres">
      <dgm:prSet presAssocID="{9070073E-5EA6-4EFA-BE43-98C0A314FFB5}" presName="connectorText" presStyleLbl="sibTrans1D1" presStyleIdx="0" presStyleCnt="10"/>
      <dgm:spPr/>
    </dgm:pt>
    <dgm:pt modelId="{2E81A5A0-C80C-47C1-AEED-2A0B839D904F}" type="pres">
      <dgm:prSet presAssocID="{6C256A2D-E8F6-4230-91A3-0A1F2E8036F3}" presName="node" presStyleLbl="node1" presStyleIdx="1" presStyleCnt="11">
        <dgm:presLayoutVars>
          <dgm:bulletEnabled val="1"/>
        </dgm:presLayoutVars>
      </dgm:prSet>
      <dgm:spPr/>
    </dgm:pt>
    <dgm:pt modelId="{0D73CD74-B955-449A-B101-6292AA1F9DCE}" type="pres">
      <dgm:prSet presAssocID="{0EC44376-48FB-4913-8879-0D9D9371F647}" presName="sibTrans" presStyleLbl="sibTrans1D1" presStyleIdx="1" presStyleCnt="10"/>
      <dgm:spPr/>
    </dgm:pt>
    <dgm:pt modelId="{D026CF91-BE99-4238-95D3-A69831AB6472}" type="pres">
      <dgm:prSet presAssocID="{0EC44376-48FB-4913-8879-0D9D9371F647}" presName="connectorText" presStyleLbl="sibTrans1D1" presStyleIdx="1" presStyleCnt="10"/>
      <dgm:spPr/>
    </dgm:pt>
    <dgm:pt modelId="{C2A9EBF2-6639-440B-A70B-C945104825F7}" type="pres">
      <dgm:prSet presAssocID="{E89FF8DC-9599-4647-AFCF-FE7E25F924BB}" presName="node" presStyleLbl="node1" presStyleIdx="2" presStyleCnt="11">
        <dgm:presLayoutVars>
          <dgm:bulletEnabled val="1"/>
        </dgm:presLayoutVars>
      </dgm:prSet>
      <dgm:spPr/>
    </dgm:pt>
    <dgm:pt modelId="{D5BDB0EE-FD9D-4D41-9E57-318062EE4CCF}" type="pres">
      <dgm:prSet presAssocID="{7FF67434-4F56-4267-86AE-5E91E562EE55}" presName="sibTrans" presStyleLbl="sibTrans1D1" presStyleIdx="2" presStyleCnt="10"/>
      <dgm:spPr/>
    </dgm:pt>
    <dgm:pt modelId="{5753891D-2C43-4F37-BD16-1005CF4912C0}" type="pres">
      <dgm:prSet presAssocID="{7FF67434-4F56-4267-86AE-5E91E562EE55}" presName="connectorText" presStyleLbl="sibTrans1D1" presStyleIdx="2" presStyleCnt="10"/>
      <dgm:spPr/>
    </dgm:pt>
    <dgm:pt modelId="{AA8C0B6A-7608-4233-BBC0-019E99AE3006}" type="pres">
      <dgm:prSet presAssocID="{D9FB5F3D-CE7A-4F40-B7D4-F044EBFE5089}" presName="node" presStyleLbl="node1" presStyleIdx="3" presStyleCnt="11">
        <dgm:presLayoutVars>
          <dgm:bulletEnabled val="1"/>
        </dgm:presLayoutVars>
      </dgm:prSet>
      <dgm:spPr/>
    </dgm:pt>
    <dgm:pt modelId="{20384D54-40D7-4410-A0C8-A9BC6DD8839B}" type="pres">
      <dgm:prSet presAssocID="{B866791D-F82D-40AD-84C5-B8366E51ABCB}" presName="sibTrans" presStyleLbl="sibTrans1D1" presStyleIdx="3" presStyleCnt="10"/>
      <dgm:spPr/>
    </dgm:pt>
    <dgm:pt modelId="{7160E15B-E286-45E2-9859-DB2583E2FBF0}" type="pres">
      <dgm:prSet presAssocID="{B866791D-F82D-40AD-84C5-B8366E51ABCB}" presName="connectorText" presStyleLbl="sibTrans1D1" presStyleIdx="3" presStyleCnt="10"/>
      <dgm:spPr/>
    </dgm:pt>
    <dgm:pt modelId="{727A86E0-60FB-43D5-B2B7-2FF1979ADC37}" type="pres">
      <dgm:prSet presAssocID="{886686C5-8801-44EA-AFA0-518425CBAC76}" presName="node" presStyleLbl="node1" presStyleIdx="4" presStyleCnt="11">
        <dgm:presLayoutVars>
          <dgm:bulletEnabled val="1"/>
        </dgm:presLayoutVars>
      </dgm:prSet>
      <dgm:spPr/>
    </dgm:pt>
    <dgm:pt modelId="{027C1A0C-4FD6-4C5C-B6A0-DB98D65471D0}" type="pres">
      <dgm:prSet presAssocID="{354D9AD9-3A0C-4429-874A-965CC5AFC7F7}" presName="sibTrans" presStyleLbl="sibTrans1D1" presStyleIdx="4" presStyleCnt="10"/>
      <dgm:spPr/>
    </dgm:pt>
    <dgm:pt modelId="{B7575CAD-E6D5-42F5-A8C1-05844D589E69}" type="pres">
      <dgm:prSet presAssocID="{354D9AD9-3A0C-4429-874A-965CC5AFC7F7}" presName="connectorText" presStyleLbl="sibTrans1D1" presStyleIdx="4" presStyleCnt="10"/>
      <dgm:spPr/>
    </dgm:pt>
    <dgm:pt modelId="{C9283B74-2B16-40B4-B76F-470F7D847C11}" type="pres">
      <dgm:prSet presAssocID="{21587AB7-E738-496C-BF2F-88A949538DDE}" presName="node" presStyleLbl="node1" presStyleIdx="5" presStyleCnt="11">
        <dgm:presLayoutVars>
          <dgm:bulletEnabled val="1"/>
        </dgm:presLayoutVars>
      </dgm:prSet>
      <dgm:spPr/>
    </dgm:pt>
    <dgm:pt modelId="{86A13246-B672-4F83-8900-B86E47D458C0}" type="pres">
      <dgm:prSet presAssocID="{2261BF0C-F2AD-4E13-965B-861EF001FE2A}" presName="sibTrans" presStyleLbl="sibTrans1D1" presStyleIdx="5" presStyleCnt="10"/>
      <dgm:spPr/>
    </dgm:pt>
    <dgm:pt modelId="{ED93158D-8C9D-474F-B4B6-17E1BD28F136}" type="pres">
      <dgm:prSet presAssocID="{2261BF0C-F2AD-4E13-965B-861EF001FE2A}" presName="connectorText" presStyleLbl="sibTrans1D1" presStyleIdx="5" presStyleCnt="10"/>
      <dgm:spPr/>
    </dgm:pt>
    <dgm:pt modelId="{9D8EFE8C-9EC4-4884-B0AE-5F7C35BE2A8E}" type="pres">
      <dgm:prSet presAssocID="{149BB3D3-FF77-4114-A206-8CA1C1A360A0}" presName="node" presStyleLbl="node1" presStyleIdx="6" presStyleCnt="11">
        <dgm:presLayoutVars>
          <dgm:bulletEnabled val="1"/>
        </dgm:presLayoutVars>
      </dgm:prSet>
      <dgm:spPr/>
    </dgm:pt>
    <dgm:pt modelId="{F1E9AD6E-AF80-465E-990B-9E830DB8F514}" type="pres">
      <dgm:prSet presAssocID="{9CBCC6AF-1AEC-4FE5-98D8-AD6EFBB47B23}" presName="sibTrans" presStyleLbl="sibTrans1D1" presStyleIdx="6" presStyleCnt="10"/>
      <dgm:spPr/>
    </dgm:pt>
    <dgm:pt modelId="{CC296832-8FE8-4BEC-91C4-9865303C7330}" type="pres">
      <dgm:prSet presAssocID="{9CBCC6AF-1AEC-4FE5-98D8-AD6EFBB47B23}" presName="connectorText" presStyleLbl="sibTrans1D1" presStyleIdx="6" presStyleCnt="10"/>
      <dgm:spPr/>
    </dgm:pt>
    <dgm:pt modelId="{96A3330A-B96D-4A07-8DEA-8F30BA7C9795}" type="pres">
      <dgm:prSet presAssocID="{B8E8D722-EDA0-4954-95F0-26CC35E8F456}" presName="node" presStyleLbl="node1" presStyleIdx="7" presStyleCnt="11">
        <dgm:presLayoutVars>
          <dgm:bulletEnabled val="1"/>
        </dgm:presLayoutVars>
      </dgm:prSet>
      <dgm:spPr/>
    </dgm:pt>
    <dgm:pt modelId="{DCBCBA0F-22F3-4376-B082-44A300FDE56B}" type="pres">
      <dgm:prSet presAssocID="{51C5F3AB-A1B1-49FE-A1C7-E731842A6776}" presName="sibTrans" presStyleLbl="sibTrans1D1" presStyleIdx="7" presStyleCnt="10"/>
      <dgm:spPr/>
    </dgm:pt>
    <dgm:pt modelId="{C14888C4-0729-4FF9-8CF2-46A7325FBC65}" type="pres">
      <dgm:prSet presAssocID="{51C5F3AB-A1B1-49FE-A1C7-E731842A6776}" presName="connectorText" presStyleLbl="sibTrans1D1" presStyleIdx="7" presStyleCnt="10"/>
      <dgm:spPr/>
    </dgm:pt>
    <dgm:pt modelId="{6C0F775E-FAA6-4A0F-8A1C-E845E7E2F030}" type="pres">
      <dgm:prSet presAssocID="{8F25F04E-4B64-4931-81C8-B12394A9934E}" presName="node" presStyleLbl="node1" presStyleIdx="8" presStyleCnt="11">
        <dgm:presLayoutVars>
          <dgm:bulletEnabled val="1"/>
        </dgm:presLayoutVars>
      </dgm:prSet>
      <dgm:spPr/>
    </dgm:pt>
    <dgm:pt modelId="{B78E1559-012C-4614-9F70-D6A4753361A6}" type="pres">
      <dgm:prSet presAssocID="{578ED132-630B-43E5-8073-97F158F36756}" presName="sibTrans" presStyleLbl="sibTrans1D1" presStyleIdx="8" presStyleCnt="10"/>
      <dgm:spPr/>
    </dgm:pt>
    <dgm:pt modelId="{EE64E66B-5C4C-4CFA-8308-324DD9B1DE44}" type="pres">
      <dgm:prSet presAssocID="{578ED132-630B-43E5-8073-97F158F36756}" presName="connectorText" presStyleLbl="sibTrans1D1" presStyleIdx="8" presStyleCnt="10"/>
      <dgm:spPr/>
    </dgm:pt>
    <dgm:pt modelId="{8F195694-7760-49A6-8434-70C934B72E99}" type="pres">
      <dgm:prSet presAssocID="{09F4CC5A-B8E9-4B66-B7DD-36F8B469A82B}" presName="node" presStyleLbl="node1" presStyleIdx="9" presStyleCnt="11">
        <dgm:presLayoutVars>
          <dgm:bulletEnabled val="1"/>
        </dgm:presLayoutVars>
      </dgm:prSet>
      <dgm:spPr/>
    </dgm:pt>
    <dgm:pt modelId="{A39F50A2-9175-4160-A758-989995D4BC11}" type="pres">
      <dgm:prSet presAssocID="{D6F36F2C-A806-456D-B9B4-E160192CF0A0}" presName="sibTrans" presStyleLbl="sibTrans1D1" presStyleIdx="9" presStyleCnt="10"/>
      <dgm:spPr/>
    </dgm:pt>
    <dgm:pt modelId="{FDB677CB-1E36-4C08-9C37-CD44E5483EED}" type="pres">
      <dgm:prSet presAssocID="{D6F36F2C-A806-456D-B9B4-E160192CF0A0}" presName="connectorText" presStyleLbl="sibTrans1D1" presStyleIdx="9" presStyleCnt="10"/>
      <dgm:spPr/>
    </dgm:pt>
    <dgm:pt modelId="{A8444F0A-DD17-40D6-B9AB-728E7CF255A8}" type="pres">
      <dgm:prSet presAssocID="{067A60F8-55D9-42D4-921E-B1D05CBECC70}" presName="node" presStyleLbl="node1" presStyleIdx="10" presStyleCnt="11">
        <dgm:presLayoutVars>
          <dgm:bulletEnabled val="1"/>
        </dgm:presLayoutVars>
      </dgm:prSet>
      <dgm:spPr/>
    </dgm:pt>
  </dgm:ptLst>
  <dgm:cxnLst>
    <dgm:cxn modelId="{652A8D0C-D0E8-4481-B679-B971088DE128}" srcId="{53E3092A-0032-43B8-AEBB-41291C8BBA0F}" destId="{886686C5-8801-44EA-AFA0-518425CBAC76}" srcOrd="4" destOrd="0" parTransId="{79689661-A409-4677-B461-C902E3AFC19C}" sibTransId="{354D9AD9-3A0C-4429-874A-965CC5AFC7F7}"/>
    <dgm:cxn modelId="{19E6AC14-B8A4-4ED0-9591-DC41E73BA4B3}" type="presOf" srcId="{51C5F3AB-A1B1-49FE-A1C7-E731842A6776}" destId="{DCBCBA0F-22F3-4376-B082-44A300FDE56B}" srcOrd="0" destOrd="0" presId="urn:microsoft.com/office/officeart/2016/7/layout/RepeatingBendingProcessNew"/>
    <dgm:cxn modelId="{4C20C817-07CE-423E-8F88-C5849E2B2141}" type="presOf" srcId="{51C5F3AB-A1B1-49FE-A1C7-E731842A6776}" destId="{C14888C4-0729-4FF9-8CF2-46A7325FBC65}" srcOrd="1" destOrd="0" presId="urn:microsoft.com/office/officeart/2016/7/layout/RepeatingBendingProcessNew"/>
    <dgm:cxn modelId="{FDC7C425-C289-484A-8F78-29E6E8C7355E}" type="presOf" srcId="{0EC44376-48FB-4913-8879-0D9D9371F647}" destId="{0D73CD74-B955-449A-B101-6292AA1F9DCE}" srcOrd="0" destOrd="0" presId="urn:microsoft.com/office/officeart/2016/7/layout/RepeatingBendingProcessNew"/>
    <dgm:cxn modelId="{6C799F27-EB92-4449-B303-7FF3CC718D19}" srcId="{53E3092A-0032-43B8-AEBB-41291C8BBA0F}" destId="{E89FF8DC-9599-4647-AFCF-FE7E25F924BB}" srcOrd="2" destOrd="0" parTransId="{00655E8D-7205-4122-A848-61A878A85357}" sibTransId="{7FF67434-4F56-4267-86AE-5E91E562EE55}"/>
    <dgm:cxn modelId="{740E562D-E79B-46F5-A951-F50C48D4D912}" type="presOf" srcId="{354D9AD9-3A0C-4429-874A-965CC5AFC7F7}" destId="{027C1A0C-4FD6-4C5C-B6A0-DB98D65471D0}" srcOrd="0" destOrd="0" presId="urn:microsoft.com/office/officeart/2016/7/layout/RepeatingBendingProcessNew"/>
    <dgm:cxn modelId="{07EDB437-F989-4099-A4AF-FE33E3A90755}" type="presOf" srcId="{9070073E-5EA6-4EFA-BE43-98C0A314FFB5}" destId="{48D190E6-6995-4119-804D-6B0FBECEA3DA}" srcOrd="1" destOrd="0" presId="urn:microsoft.com/office/officeart/2016/7/layout/RepeatingBendingProcessNew"/>
    <dgm:cxn modelId="{5BFF163B-29EE-425E-ADBD-7CB053F24894}" srcId="{53E3092A-0032-43B8-AEBB-41291C8BBA0F}" destId="{067A60F8-55D9-42D4-921E-B1D05CBECC70}" srcOrd="10" destOrd="0" parTransId="{2BBFBF98-8301-494B-9FB8-63357E0EF9E6}" sibTransId="{FF09097A-290D-4AFA-8534-975F4E688D99}"/>
    <dgm:cxn modelId="{DF85603E-7696-400C-A2A8-592E9AD8B0E8}" srcId="{53E3092A-0032-43B8-AEBB-41291C8BBA0F}" destId="{21587AB7-E738-496C-BF2F-88A949538DDE}" srcOrd="5" destOrd="0" parTransId="{5790016D-1D5C-4865-A8FB-1BAF9AA3B759}" sibTransId="{2261BF0C-F2AD-4E13-965B-861EF001FE2A}"/>
    <dgm:cxn modelId="{7415935C-AFD5-448B-85EF-24370999C259}" type="presOf" srcId="{B866791D-F82D-40AD-84C5-B8366E51ABCB}" destId="{20384D54-40D7-4410-A0C8-A9BC6DD8839B}" srcOrd="0" destOrd="0" presId="urn:microsoft.com/office/officeart/2016/7/layout/RepeatingBendingProcessNew"/>
    <dgm:cxn modelId="{DCF5675F-8BED-4EB9-AAC1-155544171615}" srcId="{53E3092A-0032-43B8-AEBB-41291C8BBA0F}" destId="{23EE19C9-F651-4966-B334-EFE1BC79C782}" srcOrd="0" destOrd="0" parTransId="{BB988E10-565C-4106-9D0E-9A1BB2112A48}" sibTransId="{9070073E-5EA6-4EFA-BE43-98C0A314FFB5}"/>
    <dgm:cxn modelId="{12FDE85F-AC8B-49F1-A150-32FDE3D43051}" type="presOf" srcId="{578ED132-630B-43E5-8073-97F158F36756}" destId="{EE64E66B-5C4C-4CFA-8308-324DD9B1DE44}" srcOrd="1" destOrd="0" presId="urn:microsoft.com/office/officeart/2016/7/layout/RepeatingBendingProcessNew"/>
    <dgm:cxn modelId="{5197F85F-341F-4D7C-A0B3-03600D26FCCE}" srcId="{53E3092A-0032-43B8-AEBB-41291C8BBA0F}" destId="{09F4CC5A-B8E9-4B66-B7DD-36F8B469A82B}" srcOrd="9" destOrd="0" parTransId="{F6EAD406-21F0-4B66-AD2D-DC5A800712AD}" sibTransId="{D6F36F2C-A806-456D-B9B4-E160192CF0A0}"/>
    <dgm:cxn modelId="{58549F62-01D0-4EDD-B339-D6857E727FC5}" type="presOf" srcId="{53E3092A-0032-43B8-AEBB-41291C8BBA0F}" destId="{C1A0514C-90E4-4BB0-BA21-FDF0BED52300}" srcOrd="0" destOrd="0" presId="urn:microsoft.com/office/officeart/2016/7/layout/RepeatingBendingProcessNew"/>
    <dgm:cxn modelId="{1FF40063-DE67-40BA-A6CE-EAC1F6D2300E}" type="presOf" srcId="{D6F36F2C-A806-456D-B9B4-E160192CF0A0}" destId="{FDB677CB-1E36-4C08-9C37-CD44E5483EED}" srcOrd="1" destOrd="0" presId="urn:microsoft.com/office/officeart/2016/7/layout/RepeatingBendingProcessNew"/>
    <dgm:cxn modelId="{61981B64-F09E-4846-8522-88334A9CC385}" type="presOf" srcId="{D6F36F2C-A806-456D-B9B4-E160192CF0A0}" destId="{A39F50A2-9175-4160-A758-989995D4BC11}" srcOrd="0" destOrd="0" presId="urn:microsoft.com/office/officeart/2016/7/layout/RepeatingBendingProcessNew"/>
    <dgm:cxn modelId="{3EB69844-7D19-491D-A3CC-393CD3A33D69}" type="presOf" srcId="{9CBCC6AF-1AEC-4FE5-98D8-AD6EFBB47B23}" destId="{CC296832-8FE8-4BEC-91C4-9865303C7330}" srcOrd="1" destOrd="0" presId="urn:microsoft.com/office/officeart/2016/7/layout/RepeatingBendingProcessNew"/>
    <dgm:cxn modelId="{57998748-DF2C-426B-8A06-710B3CE80461}" type="presOf" srcId="{7FF67434-4F56-4267-86AE-5E91E562EE55}" destId="{D5BDB0EE-FD9D-4D41-9E57-318062EE4CCF}" srcOrd="0" destOrd="0" presId="urn:microsoft.com/office/officeart/2016/7/layout/RepeatingBendingProcessNew"/>
    <dgm:cxn modelId="{9A26696B-7F38-42E3-97AB-BB1A6A7EC1BE}" type="presOf" srcId="{2261BF0C-F2AD-4E13-965B-861EF001FE2A}" destId="{86A13246-B672-4F83-8900-B86E47D458C0}" srcOrd="0" destOrd="0" presId="urn:microsoft.com/office/officeart/2016/7/layout/RepeatingBendingProcessNew"/>
    <dgm:cxn modelId="{1EE3FB4D-4A4A-486A-8EAF-E48350400BAB}" type="presOf" srcId="{9CBCC6AF-1AEC-4FE5-98D8-AD6EFBB47B23}" destId="{F1E9AD6E-AF80-465E-990B-9E830DB8F514}" srcOrd="0" destOrd="0" presId="urn:microsoft.com/office/officeart/2016/7/layout/RepeatingBendingProcessNew"/>
    <dgm:cxn modelId="{8C2E0B6F-AA8E-4058-AFEB-A0AD183150B9}" type="presOf" srcId="{578ED132-630B-43E5-8073-97F158F36756}" destId="{B78E1559-012C-4614-9F70-D6A4753361A6}" srcOrd="0" destOrd="0" presId="urn:microsoft.com/office/officeart/2016/7/layout/RepeatingBendingProcessNew"/>
    <dgm:cxn modelId="{04237553-2784-4587-BA11-3917ABFC5E57}" type="presOf" srcId="{E89FF8DC-9599-4647-AFCF-FE7E25F924BB}" destId="{C2A9EBF2-6639-440B-A70B-C945104825F7}" srcOrd="0" destOrd="0" presId="urn:microsoft.com/office/officeart/2016/7/layout/RepeatingBendingProcessNew"/>
    <dgm:cxn modelId="{9445A775-32A7-43A0-BFD7-EE08A07E4372}" srcId="{53E3092A-0032-43B8-AEBB-41291C8BBA0F}" destId="{149BB3D3-FF77-4114-A206-8CA1C1A360A0}" srcOrd="6" destOrd="0" parTransId="{0B274851-426E-4038-B216-A4D7E77A6278}" sibTransId="{9CBCC6AF-1AEC-4FE5-98D8-AD6EFBB47B23}"/>
    <dgm:cxn modelId="{89C00857-06A7-492B-B7A7-03F20B2BF985}" type="presOf" srcId="{B866791D-F82D-40AD-84C5-B8366E51ABCB}" destId="{7160E15B-E286-45E2-9859-DB2583E2FBF0}" srcOrd="1" destOrd="0" presId="urn:microsoft.com/office/officeart/2016/7/layout/RepeatingBendingProcessNew"/>
    <dgm:cxn modelId="{D892F078-F2CE-48D7-AA65-0AE2E4195A4D}" type="presOf" srcId="{2261BF0C-F2AD-4E13-965B-861EF001FE2A}" destId="{ED93158D-8C9D-474F-B4B6-17E1BD28F136}" srcOrd="1" destOrd="0" presId="urn:microsoft.com/office/officeart/2016/7/layout/RepeatingBendingProcessNew"/>
    <dgm:cxn modelId="{66442E7C-72C1-4C90-8688-C557AADA7E7B}" srcId="{53E3092A-0032-43B8-AEBB-41291C8BBA0F}" destId="{6C256A2D-E8F6-4230-91A3-0A1F2E8036F3}" srcOrd="1" destOrd="0" parTransId="{971D4614-8CE5-46F6-88EA-C45B86DF9826}" sibTransId="{0EC44376-48FB-4913-8879-0D9D9371F647}"/>
    <dgm:cxn modelId="{A2E77D95-BC07-42CF-A393-0B1B5A2BBDD1}" type="presOf" srcId="{8F25F04E-4B64-4931-81C8-B12394A9934E}" destId="{6C0F775E-FAA6-4A0F-8A1C-E845E7E2F030}" srcOrd="0" destOrd="0" presId="urn:microsoft.com/office/officeart/2016/7/layout/RepeatingBendingProcessNew"/>
    <dgm:cxn modelId="{1F2A2499-D114-4B9A-B654-7E4463F06A12}" type="presOf" srcId="{09F4CC5A-B8E9-4B66-B7DD-36F8B469A82B}" destId="{8F195694-7760-49A6-8434-70C934B72E99}" srcOrd="0" destOrd="0" presId="urn:microsoft.com/office/officeart/2016/7/layout/RepeatingBendingProcessNew"/>
    <dgm:cxn modelId="{84FC809A-7B22-4CC1-AB4F-65A905C89A96}" type="presOf" srcId="{9070073E-5EA6-4EFA-BE43-98C0A314FFB5}" destId="{ECE1D6D4-A3FB-4290-B534-FFAFE02971C4}" srcOrd="0" destOrd="0" presId="urn:microsoft.com/office/officeart/2016/7/layout/RepeatingBendingProcessNew"/>
    <dgm:cxn modelId="{F5F1C99B-E212-4CC9-90B8-DAAA370AB680}" srcId="{53E3092A-0032-43B8-AEBB-41291C8BBA0F}" destId="{D9FB5F3D-CE7A-4F40-B7D4-F044EBFE5089}" srcOrd="3" destOrd="0" parTransId="{BD9E2A99-5D93-4D9B-AD7E-6975174F381C}" sibTransId="{B866791D-F82D-40AD-84C5-B8366E51ABCB}"/>
    <dgm:cxn modelId="{2093739F-6418-4F9E-9F89-D8D9E737D27E}" type="presOf" srcId="{23EE19C9-F651-4966-B334-EFE1BC79C782}" destId="{B7E73FF8-1366-46BF-A395-54C51E2224CC}" srcOrd="0" destOrd="0" presId="urn:microsoft.com/office/officeart/2016/7/layout/RepeatingBendingProcessNew"/>
    <dgm:cxn modelId="{86CF5AAC-AC53-41BF-82C1-CA62317B9A41}" type="presOf" srcId="{354D9AD9-3A0C-4429-874A-965CC5AFC7F7}" destId="{B7575CAD-E6D5-42F5-A8C1-05844D589E69}" srcOrd="1" destOrd="0" presId="urn:microsoft.com/office/officeart/2016/7/layout/RepeatingBendingProcessNew"/>
    <dgm:cxn modelId="{A0E2AEAF-2D07-4183-8EEC-1DE19CD60D1F}" type="presOf" srcId="{067A60F8-55D9-42D4-921E-B1D05CBECC70}" destId="{A8444F0A-DD17-40D6-B9AB-728E7CF255A8}" srcOrd="0" destOrd="0" presId="urn:microsoft.com/office/officeart/2016/7/layout/RepeatingBendingProcessNew"/>
    <dgm:cxn modelId="{79493DB2-9E3A-47CA-90AA-E1C1676CEA22}" type="presOf" srcId="{0EC44376-48FB-4913-8879-0D9D9371F647}" destId="{D026CF91-BE99-4238-95D3-A69831AB6472}" srcOrd="1" destOrd="0" presId="urn:microsoft.com/office/officeart/2016/7/layout/RepeatingBendingProcessNew"/>
    <dgm:cxn modelId="{645557B5-B7BD-4442-A74C-CEAA87093F0B}" type="presOf" srcId="{D9FB5F3D-CE7A-4F40-B7D4-F044EBFE5089}" destId="{AA8C0B6A-7608-4233-BBC0-019E99AE3006}" srcOrd="0" destOrd="0" presId="urn:microsoft.com/office/officeart/2016/7/layout/RepeatingBendingProcessNew"/>
    <dgm:cxn modelId="{5DB494B9-3D9C-48B2-AA80-5F72145B1871}" type="presOf" srcId="{149BB3D3-FF77-4114-A206-8CA1C1A360A0}" destId="{9D8EFE8C-9EC4-4884-B0AE-5F7C35BE2A8E}" srcOrd="0" destOrd="0" presId="urn:microsoft.com/office/officeart/2016/7/layout/RepeatingBendingProcessNew"/>
    <dgm:cxn modelId="{1A8DD2CD-C029-439E-B03F-40D58842C960}" type="presOf" srcId="{886686C5-8801-44EA-AFA0-518425CBAC76}" destId="{727A86E0-60FB-43D5-B2B7-2FF1979ADC37}" srcOrd="0" destOrd="0" presId="urn:microsoft.com/office/officeart/2016/7/layout/RepeatingBendingProcessNew"/>
    <dgm:cxn modelId="{AF219DD6-7E93-4120-987C-E0E005716C0F}" srcId="{53E3092A-0032-43B8-AEBB-41291C8BBA0F}" destId="{B8E8D722-EDA0-4954-95F0-26CC35E8F456}" srcOrd="7" destOrd="0" parTransId="{5A642C36-7635-4FB9-BA00-30174303A43F}" sibTransId="{51C5F3AB-A1B1-49FE-A1C7-E731842A6776}"/>
    <dgm:cxn modelId="{28E100D9-1421-4E1E-B8E7-3AADEAD8F012}" type="presOf" srcId="{B8E8D722-EDA0-4954-95F0-26CC35E8F456}" destId="{96A3330A-B96D-4A07-8DEA-8F30BA7C9795}" srcOrd="0" destOrd="0" presId="urn:microsoft.com/office/officeart/2016/7/layout/RepeatingBendingProcessNew"/>
    <dgm:cxn modelId="{D4491BDE-6570-4B6D-9C51-1A8AB3268F7B}" type="presOf" srcId="{6C256A2D-E8F6-4230-91A3-0A1F2E8036F3}" destId="{2E81A5A0-C80C-47C1-AEED-2A0B839D904F}" srcOrd="0" destOrd="0" presId="urn:microsoft.com/office/officeart/2016/7/layout/RepeatingBendingProcessNew"/>
    <dgm:cxn modelId="{C7834CE1-206F-4C66-BBB2-7FEBF30BC6CB}" type="presOf" srcId="{7FF67434-4F56-4267-86AE-5E91E562EE55}" destId="{5753891D-2C43-4F37-BD16-1005CF4912C0}" srcOrd="1" destOrd="0" presId="urn:microsoft.com/office/officeart/2016/7/layout/RepeatingBendingProcessNew"/>
    <dgm:cxn modelId="{AB987BE1-2628-45BD-9CE2-1866BDFEE652}" type="presOf" srcId="{21587AB7-E738-496C-BF2F-88A949538DDE}" destId="{C9283B74-2B16-40B4-B76F-470F7D847C11}" srcOrd="0" destOrd="0" presId="urn:microsoft.com/office/officeart/2016/7/layout/RepeatingBendingProcessNew"/>
    <dgm:cxn modelId="{16AF33E5-7A75-4B50-B685-56671BD1317A}" srcId="{53E3092A-0032-43B8-AEBB-41291C8BBA0F}" destId="{8F25F04E-4B64-4931-81C8-B12394A9934E}" srcOrd="8" destOrd="0" parTransId="{8D4FF689-5A3A-42BE-BF44-BA246222F85F}" sibTransId="{578ED132-630B-43E5-8073-97F158F36756}"/>
    <dgm:cxn modelId="{4D7E3D6B-2A41-4E4E-96AA-939D62FD64D0}" type="presParOf" srcId="{C1A0514C-90E4-4BB0-BA21-FDF0BED52300}" destId="{B7E73FF8-1366-46BF-A395-54C51E2224CC}" srcOrd="0" destOrd="0" presId="urn:microsoft.com/office/officeart/2016/7/layout/RepeatingBendingProcessNew"/>
    <dgm:cxn modelId="{00BB986D-9442-4B61-8085-C7081C9AD836}" type="presParOf" srcId="{C1A0514C-90E4-4BB0-BA21-FDF0BED52300}" destId="{ECE1D6D4-A3FB-4290-B534-FFAFE02971C4}" srcOrd="1" destOrd="0" presId="urn:microsoft.com/office/officeart/2016/7/layout/RepeatingBendingProcessNew"/>
    <dgm:cxn modelId="{5B1105C5-1587-4202-8FE4-58169D00A60A}" type="presParOf" srcId="{ECE1D6D4-A3FB-4290-B534-FFAFE02971C4}" destId="{48D190E6-6995-4119-804D-6B0FBECEA3DA}" srcOrd="0" destOrd="0" presId="urn:microsoft.com/office/officeart/2016/7/layout/RepeatingBendingProcessNew"/>
    <dgm:cxn modelId="{27072D21-624F-44F9-AF3A-6D776470E856}" type="presParOf" srcId="{C1A0514C-90E4-4BB0-BA21-FDF0BED52300}" destId="{2E81A5A0-C80C-47C1-AEED-2A0B839D904F}" srcOrd="2" destOrd="0" presId="urn:microsoft.com/office/officeart/2016/7/layout/RepeatingBendingProcessNew"/>
    <dgm:cxn modelId="{95E85AA8-88D8-4E91-8B4E-FD61BE94E095}" type="presParOf" srcId="{C1A0514C-90E4-4BB0-BA21-FDF0BED52300}" destId="{0D73CD74-B955-449A-B101-6292AA1F9DCE}" srcOrd="3" destOrd="0" presId="urn:microsoft.com/office/officeart/2016/7/layout/RepeatingBendingProcessNew"/>
    <dgm:cxn modelId="{82CB272F-31E9-4315-8166-D112EBCF3E3B}" type="presParOf" srcId="{0D73CD74-B955-449A-B101-6292AA1F9DCE}" destId="{D026CF91-BE99-4238-95D3-A69831AB6472}" srcOrd="0" destOrd="0" presId="urn:microsoft.com/office/officeart/2016/7/layout/RepeatingBendingProcessNew"/>
    <dgm:cxn modelId="{DEF53387-5775-4F91-80EE-FC340EE166F5}" type="presParOf" srcId="{C1A0514C-90E4-4BB0-BA21-FDF0BED52300}" destId="{C2A9EBF2-6639-440B-A70B-C945104825F7}" srcOrd="4" destOrd="0" presId="urn:microsoft.com/office/officeart/2016/7/layout/RepeatingBendingProcessNew"/>
    <dgm:cxn modelId="{2FA7F5B9-319F-48C3-8837-AB46609A79C2}" type="presParOf" srcId="{C1A0514C-90E4-4BB0-BA21-FDF0BED52300}" destId="{D5BDB0EE-FD9D-4D41-9E57-318062EE4CCF}" srcOrd="5" destOrd="0" presId="urn:microsoft.com/office/officeart/2016/7/layout/RepeatingBendingProcessNew"/>
    <dgm:cxn modelId="{6AECF3AB-CE90-4AB2-8C5A-F4B704E60B34}" type="presParOf" srcId="{D5BDB0EE-FD9D-4D41-9E57-318062EE4CCF}" destId="{5753891D-2C43-4F37-BD16-1005CF4912C0}" srcOrd="0" destOrd="0" presId="urn:microsoft.com/office/officeart/2016/7/layout/RepeatingBendingProcessNew"/>
    <dgm:cxn modelId="{985020E9-8573-44A3-AB7F-E0608F672C0A}" type="presParOf" srcId="{C1A0514C-90E4-4BB0-BA21-FDF0BED52300}" destId="{AA8C0B6A-7608-4233-BBC0-019E99AE3006}" srcOrd="6" destOrd="0" presId="urn:microsoft.com/office/officeart/2016/7/layout/RepeatingBendingProcessNew"/>
    <dgm:cxn modelId="{DDB13FBB-23F1-4927-A1BB-B676783B8855}" type="presParOf" srcId="{C1A0514C-90E4-4BB0-BA21-FDF0BED52300}" destId="{20384D54-40D7-4410-A0C8-A9BC6DD8839B}" srcOrd="7" destOrd="0" presId="urn:microsoft.com/office/officeart/2016/7/layout/RepeatingBendingProcessNew"/>
    <dgm:cxn modelId="{7CCD759E-F898-4F2A-A529-93E34B24D62A}" type="presParOf" srcId="{20384D54-40D7-4410-A0C8-A9BC6DD8839B}" destId="{7160E15B-E286-45E2-9859-DB2583E2FBF0}" srcOrd="0" destOrd="0" presId="urn:microsoft.com/office/officeart/2016/7/layout/RepeatingBendingProcessNew"/>
    <dgm:cxn modelId="{EE22ABDE-0F8B-4F84-9E42-531C6E22563C}" type="presParOf" srcId="{C1A0514C-90E4-4BB0-BA21-FDF0BED52300}" destId="{727A86E0-60FB-43D5-B2B7-2FF1979ADC37}" srcOrd="8" destOrd="0" presId="urn:microsoft.com/office/officeart/2016/7/layout/RepeatingBendingProcessNew"/>
    <dgm:cxn modelId="{E84DAC08-B95F-45D7-8A5C-7CDC22E7639C}" type="presParOf" srcId="{C1A0514C-90E4-4BB0-BA21-FDF0BED52300}" destId="{027C1A0C-4FD6-4C5C-B6A0-DB98D65471D0}" srcOrd="9" destOrd="0" presId="urn:microsoft.com/office/officeart/2016/7/layout/RepeatingBendingProcessNew"/>
    <dgm:cxn modelId="{2AD53D38-2B6F-4701-9D3A-17DBDEA6D799}" type="presParOf" srcId="{027C1A0C-4FD6-4C5C-B6A0-DB98D65471D0}" destId="{B7575CAD-E6D5-42F5-A8C1-05844D589E69}" srcOrd="0" destOrd="0" presId="urn:microsoft.com/office/officeart/2016/7/layout/RepeatingBendingProcessNew"/>
    <dgm:cxn modelId="{BC964F4F-2EDB-4DF3-A30E-F67726431014}" type="presParOf" srcId="{C1A0514C-90E4-4BB0-BA21-FDF0BED52300}" destId="{C9283B74-2B16-40B4-B76F-470F7D847C11}" srcOrd="10" destOrd="0" presId="urn:microsoft.com/office/officeart/2016/7/layout/RepeatingBendingProcessNew"/>
    <dgm:cxn modelId="{DA49D816-C1DB-4104-AA1C-1D5853DE5EBE}" type="presParOf" srcId="{C1A0514C-90E4-4BB0-BA21-FDF0BED52300}" destId="{86A13246-B672-4F83-8900-B86E47D458C0}" srcOrd="11" destOrd="0" presId="urn:microsoft.com/office/officeart/2016/7/layout/RepeatingBendingProcessNew"/>
    <dgm:cxn modelId="{95CB4EFB-D240-4F66-A559-1FAC548149D9}" type="presParOf" srcId="{86A13246-B672-4F83-8900-B86E47D458C0}" destId="{ED93158D-8C9D-474F-B4B6-17E1BD28F136}" srcOrd="0" destOrd="0" presId="urn:microsoft.com/office/officeart/2016/7/layout/RepeatingBendingProcessNew"/>
    <dgm:cxn modelId="{82F0689C-227B-4471-B530-7CB713F0D6F8}" type="presParOf" srcId="{C1A0514C-90E4-4BB0-BA21-FDF0BED52300}" destId="{9D8EFE8C-9EC4-4884-B0AE-5F7C35BE2A8E}" srcOrd="12" destOrd="0" presId="urn:microsoft.com/office/officeart/2016/7/layout/RepeatingBendingProcessNew"/>
    <dgm:cxn modelId="{7B643C49-6135-4598-AA33-CF283EA155DA}" type="presParOf" srcId="{C1A0514C-90E4-4BB0-BA21-FDF0BED52300}" destId="{F1E9AD6E-AF80-465E-990B-9E830DB8F514}" srcOrd="13" destOrd="0" presId="urn:microsoft.com/office/officeart/2016/7/layout/RepeatingBendingProcessNew"/>
    <dgm:cxn modelId="{85CCFBE5-661E-4962-9D5F-714BAFC52993}" type="presParOf" srcId="{F1E9AD6E-AF80-465E-990B-9E830DB8F514}" destId="{CC296832-8FE8-4BEC-91C4-9865303C7330}" srcOrd="0" destOrd="0" presId="urn:microsoft.com/office/officeart/2016/7/layout/RepeatingBendingProcessNew"/>
    <dgm:cxn modelId="{298DBA77-AE83-4B1E-9F7A-D1FCB9AC33E0}" type="presParOf" srcId="{C1A0514C-90E4-4BB0-BA21-FDF0BED52300}" destId="{96A3330A-B96D-4A07-8DEA-8F30BA7C9795}" srcOrd="14" destOrd="0" presId="urn:microsoft.com/office/officeart/2016/7/layout/RepeatingBendingProcessNew"/>
    <dgm:cxn modelId="{8FBD57DE-85CE-44A1-A404-97C5FA7B1489}" type="presParOf" srcId="{C1A0514C-90E4-4BB0-BA21-FDF0BED52300}" destId="{DCBCBA0F-22F3-4376-B082-44A300FDE56B}" srcOrd="15" destOrd="0" presId="urn:microsoft.com/office/officeart/2016/7/layout/RepeatingBendingProcessNew"/>
    <dgm:cxn modelId="{88E02F2F-0613-4ED7-8A1D-124F4AEC4837}" type="presParOf" srcId="{DCBCBA0F-22F3-4376-B082-44A300FDE56B}" destId="{C14888C4-0729-4FF9-8CF2-46A7325FBC65}" srcOrd="0" destOrd="0" presId="urn:microsoft.com/office/officeart/2016/7/layout/RepeatingBendingProcessNew"/>
    <dgm:cxn modelId="{B3192A30-1764-4B28-AE09-8B9211648550}" type="presParOf" srcId="{C1A0514C-90E4-4BB0-BA21-FDF0BED52300}" destId="{6C0F775E-FAA6-4A0F-8A1C-E845E7E2F030}" srcOrd="16" destOrd="0" presId="urn:microsoft.com/office/officeart/2016/7/layout/RepeatingBendingProcessNew"/>
    <dgm:cxn modelId="{AA3B6D15-0CDE-4E4E-ACA8-7A2B1814E574}" type="presParOf" srcId="{C1A0514C-90E4-4BB0-BA21-FDF0BED52300}" destId="{B78E1559-012C-4614-9F70-D6A4753361A6}" srcOrd="17" destOrd="0" presId="urn:microsoft.com/office/officeart/2016/7/layout/RepeatingBendingProcessNew"/>
    <dgm:cxn modelId="{A2A2D0CD-9378-4FAE-B204-8285057A3F1C}" type="presParOf" srcId="{B78E1559-012C-4614-9F70-D6A4753361A6}" destId="{EE64E66B-5C4C-4CFA-8308-324DD9B1DE44}" srcOrd="0" destOrd="0" presId="urn:microsoft.com/office/officeart/2016/7/layout/RepeatingBendingProcessNew"/>
    <dgm:cxn modelId="{39FB3BFA-3D8C-4C92-9697-984C8FB64EEB}" type="presParOf" srcId="{C1A0514C-90E4-4BB0-BA21-FDF0BED52300}" destId="{8F195694-7760-49A6-8434-70C934B72E99}" srcOrd="18" destOrd="0" presId="urn:microsoft.com/office/officeart/2016/7/layout/RepeatingBendingProcessNew"/>
    <dgm:cxn modelId="{AFF9B4AD-C554-4AD7-9CEE-14F8DDBC7CAF}" type="presParOf" srcId="{C1A0514C-90E4-4BB0-BA21-FDF0BED52300}" destId="{A39F50A2-9175-4160-A758-989995D4BC11}" srcOrd="19" destOrd="0" presId="urn:microsoft.com/office/officeart/2016/7/layout/RepeatingBendingProcessNew"/>
    <dgm:cxn modelId="{E544FF3E-C68E-42AD-8442-17032BFBCB82}" type="presParOf" srcId="{A39F50A2-9175-4160-A758-989995D4BC11}" destId="{FDB677CB-1E36-4C08-9C37-CD44E5483EED}" srcOrd="0" destOrd="0" presId="urn:microsoft.com/office/officeart/2016/7/layout/RepeatingBendingProcessNew"/>
    <dgm:cxn modelId="{E7D5568E-C29B-4018-9232-64CD646EEA5A}" type="presParOf" srcId="{C1A0514C-90E4-4BB0-BA21-FDF0BED52300}" destId="{A8444F0A-DD17-40D6-B9AB-728E7CF255A8}" srcOrd="2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E1D6D4-A3FB-4290-B534-FFAFE02971C4}">
      <dsp:nvSpPr>
        <dsp:cNvPr id="0" name=""/>
        <dsp:cNvSpPr/>
      </dsp:nvSpPr>
      <dsp:spPr>
        <a:xfrm>
          <a:off x="2859249" y="541571"/>
          <a:ext cx="4171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7177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56643" y="585050"/>
        <a:ext cx="22388" cy="4482"/>
      </dsp:txXfrm>
    </dsp:sp>
    <dsp:sp modelId="{B7E73FF8-1366-46BF-A395-54C51E2224CC}">
      <dsp:nvSpPr>
        <dsp:cNvPr id="0" name=""/>
        <dsp:cNvSpPr/>
      </dsp:nvSpPr>
      <dsp:spPr>
        <a:xfrm>
          <a:off x="914191" y="3233"/>
          <a:ext cx="1946857" cy="11681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398" tIns="100137" rIns="95398" bIns="100137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Applicant fills out an </a:t>
          </a:r>
          <a:r>
            <a:rPr lang="en-US" sz="1200" b="0" u="none" kern="1200" dirty="0"/>
            <a:t>Urgent Grant</a:t>
          </a:r>
          <a:r>
            <a:rPr lang="en-US" sz="1200" b="1" kern="1200" dirty="0"/>
            <a:t> </a:t>
          </a:r>
          <a:r>
            <a:rPr lang="en-US" sz="1200" b="1" u="sng" kern="1200" dirty="0"/>
            <a:t>pre-application</a:t>
          </a:r>
          <a:r>
            <a:rPr lang="en-US" sz="1200" b="1" kern="1200" dirty="0"/>
            <a:t> form</a:t>
          </a:r>
          <a:r>
            <a:rPr lang="en-US" sz="1200" kern="1200" dirty="0"/>
            <a:t>. </a:t>
          </a:r>
        </a:p>
      </dsp:txBody>
      <dsp:txXfrm>
        <a:off x="914191" y="3233"/>
        <a:ext cx="1946857" cy="1168114"/>
      </dsp:txXfrm>
    </dsp:sp>
    <dsp:sp modelId="{0D73CD74-B955-449A-B101-6292AA1F9DCE}">
      <dsp:nvSpPr>
        <dsp:cNvPr id="0" name=""/>
        <dsp:cNvSpPr/>
      </dsp:nvSpPr>
      <dsp:spPr>
        <a:xfrm>
          <a:off x="5253884" y="541571"/>
          <a:ext cx="4171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7177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51278" y="585050"/>
        <a:ext cx="22388" cy="4482"/>
      </dsp:txXfrm>
    </dsp:sp>
    <dsp:sp modelId="{2E81A5A0-C80C-47C1-AEED-2A0B839D904F}">
      <dsp:nvSpPr>
        <dsp:cNvPr id="0" name=""/>
        <dsp:cNvSpPr/>
      </dsp:nvSpPr>
      <dsp:spPr>
        <a:xfrm>
          <a:off x="3308826" y="3233"/>
          <a:ext cx="1946857" cy="11681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398" tIns="100137" rIns="95398" bIns="100137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Applicant has a pre-application </a:t>
          </a:r>
          <a:r>
            <a:rPr lang="en-US" sz="1200" b="0" u="none" kern="1200" dirty="0"/>
            <a:t>meeting</a:t>
          </a:r>
          <a:r>
            <a:rPr lang="en-US" sz="1200" kern="1200" dirty="0"/>
            <a:t> with ODFW (OCRF Coordinator). </a:t>
          </a:r>
        </a:p>
      </dsp:txBody>
      <dsp:txXfrm>
        <a:off x="3308826" y="3233"/>
        <a:ext cx="1946857" cy="1168114"/>
      </dsp:txXfrm>
    </dsp:sp>
    <dsp:sp modelId="{D5BDB0EE-FD9D-4D41-9E57-318062EE4CCF}">
      <dsp:nvSpPr>
        <dsp:cNvPr id="0" name=""/>
        <dsp:cNvSpPr/>
      </dsp:nvSpPr>
      <dsp:spPr>
        <a:xfrm>
          <a:off x="1887620" y="1169548"/>
          <a:ext cx="4789269" cy="417177"/>
        </a:xfrm>
        <a:custGeom>
          <a:avLst/>
          <a:gdLst/>
          <a:ahLst/>
          <a:cxnLst/>
          <a:rect l="0" t="0" r="0" b="0"/>
          <a:pathLst>
            <a:path>
              <a:moveTo>
                <a:pt x="4789269" y="0"/>
              </a:moveTo>
              <a:lnTo>
                <a:pt x="4789269" y="225688"/>
              </a:lnTo>
              <a:lnTo>
                <a:pt x="0" y="225688"/>
              </a:lnTo>
              <a:lnTo>
                <a:pt x="0" y="417177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162001" y="1375896"/>
        <a:ext cx="240507" cy="4482"/>
      </dsp:txXfrm>
    </dsp:sp>
    <dsp:sp modelId="{C2A9EBF2-6639-440B-A70B-C945104825F7}">
      <dsp:nvSpPr>
        <dsp:cNvPr id="0" name=""/>
        <dsp:cNvSpPr/>
      </dsp:nvSpPr>
      <dsp:spPr>
        <a:xfrm>
          <a:off x="5703461" y="3233"/>
          <a:ext cx="1946857" cy="11681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398" tIns="100137" rIns="95398" bIns="100137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ODFW brings request to OCRF Chairs. If they believe it’s a viable request, Chairs form an </a:t>
          </a:r>
          <a:r>
            <a:rPr lang="en-US" sz="1200" b="1" u="sng" kern="1200" dirty="0"/>
            <a:t>Urgent Grant subcommittee </a:t>
          </a:r>
          <a:r>
            <a:rPr lang="en-US" sz="1200" kern="1200" dirty="0"/>
            <a:t>(consisting of &lt;/= 4 members, 1 is Chair). </a:t>
          </a:r>
        </a:p>
      </dsp:txBody>
      <dsp:txXfrm>
        <a:off x="5703461" y="3233"/>
        <a:ext cx="1946857" cy="1168114"/>
      </dsp:txXfrm>
    </dsp:sp>
    <dsp:sp modelId="{20384D54-40D7-4410-A0C8-A9BC6DD8839B}">
      <dsp:nvSpPr>
        <dsp:cNvPr id="0" name=""/>
        <dsp:cNvSpPr/>
      </dsp:nvSpPr>
      <dsp:spPr>
        <a:xfrm>
          <a:off x="2859249" y="2157463"/>
          <a:ext cx="4171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7177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56643" y="2200941"/>
        <a:ext cx="22388" cy="4482"/>
      </dsp:txXfrm>
    </dsp:sp>
    <dsp:sp modelId="{AA8C0B6A-7608-4233-BBC0-019E99AE3006}">
      <dsp:nvSpPr>
        <dsp:cNvPr id="0" name=""/>
        <dsp:cNvSpPr/>
      </dsp:nvSpPr>
      <dsp:spPr>
        <a:xfrm>
          <a:off x="914191" y="1619125"/>
          <a:ext cx="1946857" cy="11681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398" tIns="100137" rIns="95398" bIns="100137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Subcommittee reviews the pre-application form and receives a </a:t>
          </a:r>
          <a:r>
            <a:rPr lang="en-US" sz="1200" b="1" u="sng" kern="1200" dirty="0"/>
            <a:t>presentation</a:t>
          </a:r>
          <a:r>
            <a:rPr lang="en-US" sz="1200" kern="1200" dirty="0"/>
            <a:t> from the applicant.</a:t>
          </a:r>
        </a:p>
      </dsp:txBody>
      <dsp:txXfrm>
        <a:off x="914191" y="1619125"/>
        <a:ext cx="1946857" cy="1168114"/>
      </dsp:txXfrm>
    </dsp:sp>
    <dsp:sp modelId="{027C1A0C-4FD6-4C5C-B6A0-DB98D65471D0}">
      <dsp:nvSpPr>
        <dsp:cNvPr id="0" name=""/>
        <dsp:cNvSpPr/>
      </dsp:nvSpPr>
      <dsp:spPr>
        <a:xfrm>
          <a:off x="5253884" y="2157463"/>
          <a:ext cx="4171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7177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51278" y="2200941"/>
        <a:ext cx="22388" cy="4482"/>
      </dsp:txXfrm>
    </dsp:sp>
    <dsp:sp modelId="{727A86E0-60FB-43D5-B2B7-2FF1979ADC37}">
      <dsp:nvSpPr>
        <dsp:cNvPr id="0" name=""/>
        <dsp:cNvSpPr/>
      </dsp:nvSpPr>
      <dsp:spPr>
        <a:xfrm>
          <a:off x="3308826" y="1619125"/>
          <a:ext cx="1946857" cy="11681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398" tIns="100137" rIns="95398" bIns="100137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If approved for next steps by the subcommittee, the applicant will submit a </a:t>
          </a:r>
          <a:r>
            <a:rPr lang="en-US" sz="1200" b="1" u="sng" kern="1200" dirty="0"/>
            <a:t>full application</a:t>
          </a:r>
          <a:r>
            <a:rPr lang="en-US" sz="1200" kern="1200" dirty="0"/>
            <a:t>. </a:t>
          </a:r>
        </a:p>
      </dsp:txBody>
      <dsp:txXfrm>
        <a:off x="3308826" y="1619125"/>
        <a:ext cx="1946857" cy="1168114"/>
      </dsp:txXfrm>
    </dsp:sp>
    <dsp:sp modelId="{86A13246-B672-4F83-8900-B86E47D458C0}">
      <dsp:nvSpPr>
        <dsp:cNvPr id="0" name=""/>
        <dsp:cNvSpPr/>
      </dsp:nvSpPr>
      <dsp:spPr>
        <a:xfrm>
          <a:off x="1887620" y="2785440"/>
          <a:ext cx="4789269" cy="417177"/>
        </a:xfrm>
        <a:custGeom>
          <a:avLst/>
          <a:gdLst/>
          <a:ahLst/>
          <a:cxnLst/>
          <a:rect l="0" t="0" r="0" b="0"/>
          <a:pathLst>
            <a:path>
              <a:moveTo>
                <a:pt x="4789269" y="0"/>
              </a:moveTo>
              <a:lnTo>
                <a:pt x="4789269" y="225688"/>
              </a:lnTo>
              <a:lnTo>
                <a:pt x="0" y="225688"/>
              </a:lnTo>
              <a:lnTo>
                <a:pt x="0" y="417177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162001" y="2991787"/>
        <a:ext cx="240507" cy="4482"/>
      </dsp:txXfrm>
    </dsp:sp>
    <dsp:sp modelId="{C9283B74-2B16-40B4-B76F-470F7D847C11}">
      <dsp:nvSpPr>
        <dsp:cNvPr id="0" name=""/>
        <dsp:cNvSpPr/>
      </dsp:nvSpPr>
      <dsp:spPr>
        <a:xfrm>
          <a:off x="5703461" y="1619125"/>
          <a:ext cx="1946857" cy="11681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398" tIns="100137" rIns="95398" bIns="100137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ODFW staff </a:t>
          </a:r>
          <a:r>
            <a:rPr lang="en-US" sz="1200" b="1" u="sng" kern="1200" dirty="0"/>
            <a:t>technical review</a:t>
          </a:r>
          <a:r>
            <a:rPr lang="en-US" sz="1200" kern="1200" dirty="0"/>
            <a:t>: 2 technical reviewers will score the project. </a:t>
          </a:r>
        </a:p>
      </dsp:txBody>
      <dsp:txXfrm>
        <a:off x="5703461" y="1619125"/>
        <a:ext cx="1946857" cy="1168114"/>
      </dsp:txXfrm>
    </dsp:sp>
    <dsp:sp modelId="{F1E9AD6E-AF80-465E-990B-9E830DB8F514}">
      <dsp:nvSpPr>
        <dsp:cNvPr id="0" name=""/>
        <dsp:cNvSpPr/>
      </dsp:nvSpPr>
      <dsp:spPr>
        <a:xfrm>
          <a:off x="2859249" y="3773354"/>
          <a:ext cx="4171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7177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56643" y="3816833"/>
        <a:ext cx="22388" cy="4482"/>
      </dsp:txXfrm>
    </dsp:sp>
    <dsp:sp modelId="{9D8EFE8C-9EC4-4884-B0AE-5F7C35BE2A8E}">
      <dsp:nvSpPr>
        <dsp:cNvPr id="0" name=""/>
        <dsp:cNvSpPr/>
      </dsp:nvSpPr>
      <dsp:spPr>
        <a:xfrm>
          <a:off x="914191" y="3235017"/>
          <a:ext cx="1946857" cy="11681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398" tIns="100137" rIns="95398" bIns="100137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Advisory </a:t>
          </a:r>
          <a:r>
            <a:rPr lang="en-US" sz="1200" b="1" u="sng" kern="1200" dirty="0"/>
            <a:t>subcommittee reviews</a:t>
          </a:r>
          <a:r>
            <a:rPr lang="en-US" sz="1200" kern="1200" dirty="0"/>
            <a:t>: all of subcommittee will score and review the project. </a:t>
          </a:r>
        </a:p>
      </dsp:txBody>
      <dsp:txXfrm>
        <a:off x="914191" y="3235017"/>
        <a:ext cx="1946857" cy="1168114"/>
      </dsp:txXfrm>
    </dsp:sp>
    <dsp:sp modelId="{DCBCBA0F-22F3-4376-B082-44A300FDE56B}">
      <dsp:nvSpPr>
        <dsp:cNvPr id="0" name=""/>
        <dsp:cNvSpPr/>
      </dsp:nvSpPr>
      <dsp:spPr>
        <a:xfrm>
          <a:off x="5253884" y="3773354"/>
          <a:ext cx="4171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7177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51278" y="3816833"/>
        <a:ext cx="22388" cy="4482"/>
      </dsp:txXfrm>
    </dsp:sp>
    <dsp:sp modelId="{96A3330A-B96D-4A07-8DEA-8F30BA7C9795}">
      <dsp:nvSpPr>
        <dsp:cNvPr id="0" name=""/>
        <dsp:cNvSpPr/>
      </dsp:nvSpPr>
      <dsp:spPr>
        <a:xfrm>
          <a:off x="3308826" y="3235017"/>
          <a:ext cx="1946857" cy="11681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398" tIns="100137" rIns="95398" bIns="100137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Whole Advisory Committee receives application and pre-application.</a:t>
          </a:r>
        </a:p>
      </dsp:txBody>
      <dsp:txXfrm>
        <a:off x="3308826" y="3235017"/>
        <a:ext cx="1946857" cy="1168114"/>
      </dsp:txXfrm>
    </dsp:sp>
    <dsp:sp modelId="{B78E1559-012C-4614-9F70-D6A4753361A6}">
      <dsp:nvSpPr>
        <dsp:cNvPr id="0" name=""/>
        <dsp:cNvSpPr/>
      </dsp:nvSpPr>
      <dsp:spPr>
        <a:xfrm>
          <a:off x="1887620" y="4401332"/>
          <a:ext cx="4789269" cy="417177"/>
        </a:xfrm>
        <a:custGeom>
          <a:avLst/>
          <a:gdLst/>
          <a:ahLst/>
          <a:cxnLst/>
          <a:rect l="0" t="0" r="0" b="0"/>
          <a:pathLst>
            <a:path>
              <a:moveTo>
                <a:pt x="4789269" y="0"/>
              </a:moveTo>
              <a:lnTo>
                <a:pt x="4789269" y="225688"/>
              </a:lnTo>
              <a:lnTo>
                <a:pt x="0" y="225688"/>
              </a:lnTo>
              <a:lnTo>
                <a:pt x="0" y="417177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162001" y="4607679"/>
        <a:ext cx="240507" cy="4482"/>
      </dsp:txXfrm>
    </dsp:sp>
    <dsp:sp modelId="{6C0F775E-FAA6-4A0F-8A1C-E845E7E2F030}">
      <dsp:nvSpPr>
        <dsp:cNvPr id="0" name=""/>
        <dsp:cNvSpPr/>
      </dsp:nvSpPr>
      <dsp:spPr>
        <a:xfrm>
          <a:off x="5703461" y="3235017"/>
          <a:ext cx="1946857" cy="11681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398" tIns="100137" rIns="95398" bIns="100137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Applicant optional </a:t>
          </a:r>
          <a:r>
            <a:rPr lang="en-US" sz="1200" b="1" u="sng" kern="1200" dirty="0"/>
            <a:t>presentation</a:t>
          </a:r>
          <a:r>
            <a:rPr lang="en-US" sz="1200" kern="1200" dirty="0"/>
            <a:t> at OCRF Advisory Committee public meeting (which can be rescheduled to expedite process).</a:t>
          </a:r>
        </a:p>
      </dsp:txBody>
      <dsp:txXfrm>
        <a:off x="5703461" y="3235017"/>
        <a:ext cx="1946857" cy="1168114"/>
      </dsp:txXfrm>
    </dsp:sp>
    <dsp:sp modelId="{A39F50A2-9175-4160-A758-989995D4BC11}">
      <dsp:nvSpPr>
        <dsp:cNvPr id="0" name=""/>
        <dsp:cNvSpPr/>
      </dsp:nvSpPr>
      <dsp:spPr>
        <a:xfrm>
          <a:off x="2859249" y="5389246"/>
          <a:ext cx="4171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7177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56643" y="5432725"/>
        <a:ext cx="22388" cy="4482"/>
      </dsp:txXfrm>
    </dsp:sp>
    <dsp:sp modelId="{8F195694-7760-49A6-8434-70C934B72E99}">
      <dsp:nvSpPr>
        <dsp:cNvPr id="0" name=""/>
        <dsp:cNvSpPr/>
      </dsp:nvSpPr>
      <dsp:spPr>
        <a:xfrm>
          <a:off x="914191" y="4850909"/>
          <a:ext cx="1946857" cy="11681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398" tIns="100137" rIns="95398" bIns="100137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Committee considers and recommends project.</a:t>
          </a:r>
        </a:p>
      </dsp:txBody>
      <dsp:txXfrm>
        <a:off x="914191" y="4850909"/>
        <a:ext cx="1946857" cy="1168114"/>
      </dsp:txXfrm>
    </dsp:sp>
    <dsp:sp modelId="{A8444F0A-DD17-40D6-B9AB-728E7CF255A8}">
      <dsp:nvSpPr>
        <dsp:cNvPr id="0" name=""/>
        <dsp:cNvSpPr/>
      </dsp:nvSpPr>
      <dsp:spPr>
        <a:xfrm>
          <a:off x="3308826" y="4850909"/>
          <a:ext cx="1946857" cy="11681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398" tIns="100137" rIns="95398" bIns="100137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u="sng" kern="1200" dirty="0"/>
            <a:t>Approval</a:t>
          </a:r>
          <a:r>
            <a:rPr lang="en-US" sz="1200" kern="1200" dirty="0"/>
            <a:t>: ODFW takes the recommended Urgent Grant project to Fish and Wildlife Commission for final approval.</a:t>
          </a:r>
        </a:p>
      </dsp:txBody>
      <dsp:txXfrm>
        <a:off x="3308826" y="4850909"/>
        <a:ext cx="1946857" cy="11681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08A8ED-31AF-40EC-8164-93ECF3752D15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8EC96-3390-4B56-AB12-61EBA14F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41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21535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08305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21864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00312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6146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2186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3663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3146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5409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Enhanced application questions </a:t>
            </a:r>
          </a:p>
          <a:p>
            <a:pPr lvl="1"/>
            <a:r>
              <a:rPr lang="en-US" sz="2400" dirty="0"/>
              <a:t>Grant receipt history: Have you previously received grants aside from OCRF? What was the $ amount of the largest grant you have received? Who was the granting agency? </a:t>
            </a:r>
          </a:p>
          <a:p>
            <a:pPr lvl="1"/>
            <a:r>
              <a:rPr lang="en-US" sz="2400" dirty="0"/>
              <a:t>How does your project align with the Oregon Conservation Strategy?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28EC96-3390-4B56-AB12-61EBA14FF96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791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43729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09043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64817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5161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0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500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2130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37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9727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1884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2025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0354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957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986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66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3394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1779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6946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266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61994-7D4E-8ABD-E88A-25C47D0754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836FE9-CA17-2435-3E91-2D1C9C1299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98F42-524F-8AFE-723F-48964185E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D1C70-BDA3-E012-D2BC-01BF5AA27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14842-A0F5-8B02-896C-6511D3E3B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1573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CFA6-CD11-25F8-E2C6-8422FE3FA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1A8A6-2E38-1E05-5655-60C3D9A18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8C730-3358-04FC-E8A3-B44ABFF6C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A97E5-616B-C80B-292B-1F1E0A6E2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D3367-605F-53C9-961A-7CF976AA2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5782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61A9F-D0F2-684B-9ED2-8BCD5FF1D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11FBB9-1229-C28B-A754-534996E3B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C805A4-ED65-F354-C2A1-EDFFD2E1F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633CA-A7BC-A9C1-A504-A4AD3B9FF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BC293-D85A-0BFB-8A98-8FE51C380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1061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697CB-A9D7-FBBD-964F-B2DB56892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EE0B-4B11-C499-9E2E-D350BE24DA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FB4C89-7F72-28D0-4CD4-7B26EA2FCE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14F93D-641F-8532-E29D-60C2E901C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5496F6-1A25-D5D7-8552-7D0ADC5DA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7DEFF-0CC2-C59F-CED7-E751DBB6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323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45299-B069-06DF-B1AD-51CA309A9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05B710-FC54-A78E-D630-7C1313DB7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A5C444-45D0-0C0D-7C38-1D1DE6A116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325605-03FE-B510-5DF6-A038CF9B1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866E66-AECF-E4B2-0EB5-C409B7648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120554-8C75-6042-8B55-8BDF3CAF6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D23355-CF0B-1954-2B4F-E99BEEC7D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2EB152-17C0-69B5-77C1-79ED9771B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3956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C5977-A2C3-2606-5CC2-8FEAD7AD3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24CB71-7A46-1947-8C74-B90331D8B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15C0CB-49A8-58AD-D6CC-A11CD611F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F6B55D-3EB6-4623-5ACD-F30025D9B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5336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9FBA0F-7352-BD87-0337-A58D2330B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677BD6-17DA-958D-CEC2-E668F79A6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235C7-5D1F-E1F2-F8F4-7D75BE08D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95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8072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2E8C2-AE96-A9A7-F547-B9402D5FA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C7847-750B-9B73-2F2F-DBA5A99CD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79C8F8-70DC-BF18-4D04-10D25363DF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185329-246E-87D5-131F-8CCE6CA02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8E3FB6-1545-97A5-46ED-9A663CB37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AB0AC8-7857-BFD1-D80B-933125577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8134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ACE03-C55F-BF10-C49F-477E860B6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D2F10A-4F7E-7DBA-C789-CC9C5AE420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A7C9D9-DBF8-46C8-0E42-B3865FB8D7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0B12E8-145B-DE94-5012-73335EFDA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D1EA9C-A8BA-9B72-6344-3C0E134A1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FC4E54-01D2-B35E-BD56-FBA809B35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1372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C0D45-DB05-511B-BB68-8350AE80B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FF1B1B-3E50-78B5-225D-94266EA032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4BF8-01D2-C7E3-1EA5-EFEB7D273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0F1E4-CFC7-6B65-BC08-8BA4D90C2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6030F-8BB6-5333-235F-F0B93E994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472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11D55D-40ED-29DB-3E40-01BDB8E10A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2DA145-89FC-2393-F845-F868E7050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B9A71-EBC2-5AFC-63CA-7527580B6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DCE-3A97-4755-9B44-EA24CE7DA12D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D56A6-F615-9620-D579-F91F2E90A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EF81A-B45C-49C5-5436-D4B97DF46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715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050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0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559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26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102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24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C2673E-7D0F-B6C9-5B84-E92A2BD32C26}"/>
              </a:ext>
            </a:extLst>
          </p:cNvPr>
          <p:cNvSpPr/>
          <p:nvPr userDrawn="1"/>
        </p:nvSpPr>
        <p:spPr>
          <a:xfrm>
            <a:off x="0" y="6311901"/>
            <a:ext cx="9144000" cy="546101"/>
          </a:xfrm>
          <a:prstGeom prst="rect">
            <a:avLst/>
          </a:prstGeom>
          <a:solidFill>
            <a:srgbClr val="144633"/>
          </a:solidFill>
          <a:ln>
            <a:solidFill>
              <a:srgbClr val="144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800" dirty="0"/>
              <a:t>Oregon Department of Fish and Wildlife</a:t>
            </a:r>
          </a:p>
        </p:txBody>
      </p:sp>
      <p:sp>
        <p:nvSpPr>
          <p:cNvPr id="8" name="Freeform 2">
            <a:extLst>
              <a:ext uri="{FF2B5EF4-FFF2-40B4-BE49-F238E27FC236}">
                <a16:creationId xmlns:a16="http://schemas.microsoft.com/office/drawing/2014/main" id="{BD1FD53B-8779-0F80-6B23-CD0CEAB596BD}"/>
              </a:ext>
            </a:extLst>
          </p:cNvPr>
          <p:cNvSpPr>
            <a:spLocks/>
          </p:cNvSpPr>
          <p:nvPr userDrawn="1"/>
        </p:nvSpPr>
        <p:spPr bwMode="auto">
          <a:xfrm>
            <a:off x="-218364" y="-54592"/>
            <a:ext cx="9594376" cy="1952625"/>
          </a:xfrm>
          <a:custGeom>
            <a:avLst/>
            <a:gdLst>
              <a:gd name="T0" fmla="*/ 0 w 5808"/>
              <a:gd name="T1" fmla="*/ 2147483647 h 1230"/>
              <a:gd name="T2" fmla="*/ 60483754 w 5808"/>
              <a:gd name="T3" fmla="*/ 0 h 1230"/>
              <a:gd name="T4" fmla="*/ 2147483647 w 5808"/>
              <a:gd name="T5" fmla="*/ 0 h 1230"/>
              <a:gd name="T6" fmla="*/ 2147483647 w 5808"/>
              <a:gd name="T7" fmla="*/ 2147483647 h 1230"/>
              <a:gd name="T8" fmla="*/ 2147483647 w 5808"/>
              <a:gd name="T9" fmla="*/ 2147483647 h 1230"/>
              <a:gd name="T10" fmla="*/ 2147483647 w 5808"/>
              <a:gd name="T11" fmla="*/ 2147483647 h 1230"/>
              <a:gd name="T12" fmla="*/ 0 w 5808"/>
              <a:gd name="T13" fmla="*/ 2147483647 h 12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808"/>
              <a:gd name="T22" fmla="*/ 0 h 1230"/>
              <a:gd name="T23" fmla="*/ 5808 w 5808"/>
              <a:gd name="T24" fmla="*/ 1230 h 123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808" h="1230">
                <a:moveTo>
                  <a:pt x="0" y="1212"/>
                </a:moveTo>
                <a:lnTo>
                  <a:pt x="24" y="0"/>
                </a:lnTo>
                <a:lnTo>
                  <a:pt x="5784" y="0"/>
                </a:lnTo>
                <a:lnTo>
                  <a:pt x="5808" y="996"/>
                </a:lnTo>
                <a:cubicBezTo>
                  <a:pt x="5548" y="1200"/>
                  <a:pt x="4950" y="1230"/>
                  <a:pt x="4224" y="1224"/>
                </a:cubicBezTo>
                <a:cubicBezTo>
                  <a:pt x="3498" y="1218"/>
                  <a:pt x="2156" y="962"/>
                  <a:pt x="1452" y="960"/>
                </a:cubicBezTo>
                <a:cubicBezTo>
                  <a:pt x="672" y="936"/>
                  <a:pt x="0" y="1212"/>
                  <a:pt x="0" y="1212"/>
                </a:cubicBezTo>
                <a:close/>
              </a:path>
            </a:pathLst>
          </a:custGeom>
          <a:solidFill>
            <a:srgbClr val="144633"/>
          </a:solidFill>
          <a:ln w="76200" cmpd="sng">
            <a:solidFill>
              <a:srgbClr val="144633"/>
            </a:solidFill>
            <a:round/>
            <a:headEnd/>
            <a:tailEnd/>
          </a:ln>
        </p:spPr>
        <p:txBody>
          <a:bodyPr/>
          <a:lstStyle/>
          <a:p>
            <a:endParaRPr lang="en-US" sz="1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599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0CFD0-9442-4EEE-AF03-8A9AA2E23323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495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CFB3DE-A720-2B57-B0CE-378603CF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6C68B7-F1DA-8E3D-4E63-232B0CB56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5A2BC-3CAC-DE48-36B5-3DE70748A5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F4DCE-3A97-4755-9B44-EA24CE7DA12D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5A5D3-9E2C-8B00-3EF0-9E498605DC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74B650-644A-1057-27E7-DDE5A6573B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80A1A-042A-40EC-9BB0-8126C096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855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text&#10;&#10;Description automatically generated">
            <a:extLst>
              <a:ext uri="{FF2B5EF4-FFF2-40B4-BE49-F238E27FC236}">
                <a16:creationId xmlns:a16="http://schemas.microsoft.com/office/drawing/2014/main" id="{FB852062-AD58-4ABC-803F-3585C3565E6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95" y="2069026"/>
            <a:ext cx="3698981" cy="369898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12D1657-AAD7-454D-A642-A1E1F88648B0}"/>
              </a:ext>
            </a:extLst>
          </p:cNvPr>
          <p:cNvSpPr txBox="1"/>
          <p:nvPr/>
        </p:nvSpPr>
        <p:spPr>
          <a:xfrm>
            <a:off x="3755572" y="2933542"/>
            <a:ext cx="56262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Oregon Conservation and Recreation Fund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Advisory Committee Meeting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D344AB-9B96-88D5-5559-1BA3B48A2011}"/>
              </a:ext>
            </a:extLst>
          </p:cNvPr>
          <p:cNvSpPr txBox="1"/>
          <p:nvPr/>
        </p:nvSpPr>
        <p:spPr>
          <a:xfrm>
            <a:off x="317395" y="156982"/>
            <a:ext cx="825982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chemeClr val="bg1"/>
                </a:solidFill>
                <a:latin typeface="Calibri" panose="020F0502020204030204"/>
              </a:rPr>
              <a:t>February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6</a:t>
            </a:r>
            <a:r>
              <a:rPr kumimoji="0" lang="en-US" sz="3600" b="0" i="0" u="none" strike="noStrike" kern="1200" cap="none" spc="0" normalizeH="0" baseline="30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2024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i="1" dirty="0">
                <a:solidFill>
                  <a:schemeClr val="bg1"/>
                </a:solidFill>
                <a:latin typeface="Calibri" panose="020F0502020204030204"/>
              </a:rPr>
              <a:t>1:00pm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4</a:t>
            </a:r>
            <a:r>
              <a:rPr lang="en-US" sz="2800" i="1" dirty="0">
                <a:solidFill>
                  <a:schemeClr val="bg1"/>
                </a:solidFill>
                <a:latin typeface="Calibri" panose="020F0502020204030204"/>
              </a:rPr>
              <a:t>:0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0pm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ODFW Logo | | currypilot.com">
            <a:extLst>
              <a:ext uri="{FF2B5EF4-FFF2-40B4-BE49-F238E27FC236}">
                <a16:creationId xmlns:a16="http://schemas.microsoft.com/office/drawing/2014/main" id="{09179D18-3418-20A2-9487-4EA8A1335A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3657" y="4931912"/>
            <a:ext cx="965200" cy="1205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A5E28F7-6B70-8C79-3D2C-4A885D8ABA7D}"/>
              </a:ext>
            </a:extLst>
          </p:cNvPr>
          <p:cNvSpPr txBox="1"/>
          <p:nvPr/>
        </p:nvSpPr>
        <p:spPr>
          <a:xfrm>
            <a:off x="6456946" y="5680922"/>
            <a:ext cx="31224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i="1" dirty="0">
                <a:solidFill>
                  <a:prstClr val="black"/>
                </a:solidFill>
                <a:latin typeface="Calibri" panose="020F0502020204030204"/>
              </a:rPr>
              <a:t>Virtual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330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1FADA-9158-43A5-8E28-12DB0B40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70067" y="3094651"/>
            <a:ext cx="701832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Break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b="1" i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(Please be back in 10 min)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4 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6358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921411" y="3094651"/>
            <a:ext cx="80328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  <a:t>OCRF Communications Plan Proposal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28756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5: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4656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B98EACD-B6F0-E947-9D6F-23301370B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34761"/>
            <a:ext cx="78867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A928A5F-AB38-6B3B-BD8A-ED24436F9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6812"/>
            <a:ext cx="7886700" cy="994172"/>
          </a:xfrm>
        </p:spPr>
        <p:txBody>
          <a:bodyPr>
            <a:normAutofit/>
          </a:bodyPr>
          <a:lstStyle/>
          <a:p>
            <a:r>
              <a:rPr lang="en-US" dirty="0"/>
              <a:t>OCRF Strategic Communications Plan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2D19D08-20F4-F0E2-2A0F-4A54A7F659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897403"/>
              </p:ext>
            </p:extLst>
          </p:nvPr>
        </p:nvGraphicFramePr>
        <p:xfrm>
          <a:off x="890953" y="1115236"/>
          <a:ext cx="7469274" cy="3081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4637">
                  <a:extLst>
                    <a:ext uri="{9D8B030D-6E8A-4147-A177-3AD203B41FA5}">
                      <a16:colId xmlns:a16="http://schemas.microsoft.com/office/drawing/2014/main" val="1181402764"/>
                    </a:ext>
                  </a:extLst>
                </a:gridCol>
                <a:gridCol w="3734637">
                  <a:extLst>
                    <a:ext uri="{9D8B030D-6E8A-4147-A177-3AD203B41FA5}">
                      <a16:colId xmlns:a16="http://schemas.microsoft.com/office/drawing/2014/main" val="600032354"/>
                    </a:ext>
                  </a:extLst>
                </a:gridCol>
              </a:tblGrid>
              <a:tr h="1527415">
                <a:tc>
                  <a:txBody>
                    <a:bodyPr/>
                    <a:lstStyle/>
                    <a:p>
                      <a:r>
                        <a:rPr lang="en-US" sz="1600" dirty="0"/>
                        <a:t>Draft Strategic Plan Priority: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Build broader awareness and understanding of OCRF’s role, impacts, and the value of investments in Oregon’s habitats and wildlife-related recreation.</a:t>
                      </a:r>
                    </a:p>
                    <a:p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3646838"/>
                  </a:ext>
                </a:extLst>
              </a:tr>
              <a:tr h="1527415">
                <a:tc gridSpan="2">
                  <a:txBody>
                    <a:bodyPr/>
                    <a:lstStyle/>
                    <a:p>
                      <a:r>
                        <a:rPr lang="en-US" sz="1600" dirty="0"/>
                        <a:t>Actions: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Secure resources to support the Advisory Committee’s communication needs.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Develop a comprehensive communication plan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Develop poignant stories of OCRF successful project and program outcomes, using multiple media, for use and sharing by ODFW and by OCRF partners.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Engage grant recipients in supporting OCRF awareness-building efforts.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51093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FA62864-31BC-554A-A5B8-1DFBF3FD9476}"/>
              </a:ext>
            </a:extLst>
          </p:cNvPr>
          <p:cNvSpPr txBox="1"/>
          <p:nvPr/>
        </p:nvSpPr>
        <p:spPr>
          <a:xfrm>
            <a:off x="1115798" y="4404139"/>
            <a:ext cx="7019584" cy="193899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>
                <a:solidFill>
                  <a:schemeClr val="bg2"/>
                </a:solidFill>
              </a:rPr>
              <a:t>Today’s recommendation</a:t>
            </a:r>
            <a:r>
              <a:rPr lang="en-US" sz="2000" b="1" dirty="0">
                <a:solidFill>
                  <a:schemeClr val="bg2"/>
                </a:solidFill>
              </a:rPr>
              <a:t>: </a:t>
            </a:r>
          </a:p>
          <a:p>
            <a:r>
              <a:rPr lang="en-US" sz="2000" b="1" dirty="0">
                <a:solidFill>
                  <a:schemeClr val="bg2"/>
                </a:solidFill>
              </a:rPr>
              <a:t>Approve expenditure of OCRF donations held by Oregon Wildlife Foundation to support a </a:t>
            </a:r>
            <a:r>
              <a:rPr lang="en-US" sz="2000" b="1" i="1" u="sng" dirty="0">
                <a:solidFill>
                  <a:schemeClr val="bg2"/>
                </a:solidFill>
              </a:rPr>
              <a:t>new </a:t>
            </a:r>
            <a:r>
              <a:rPr lang="en-US" sz="2000" b="1" dirty="0">
                <a:solidFill>
                  <a:schemeClr val="bg2"/>
                </a:solidFill>
              </a:rPr>
              <a:t>contract that:</a:t>
            </a:r>
          </a:p>
          <a:p>
            <a:endParaRPr lang="en-US" sz="2000" b="1" dirty="0">
              <a:solidFill>
                <a:schemeClr val="bg2"/>
              </a:solidFill>
            </a:endParaRPr>
          </a:p>
          <a:p>
            <a:pPr marL="800100" lvl="1" indent="-342900">
              <a:buAutoNum type="arabicPeriod"/>
            </a:pPr>
            <a:r>
              <a:rPr lang="en-US" sz="2000" b="1" dirty="0">
                <a:solidFill>
                  <a:schemeClr val="bg2"/>
                </a:solidFill>
              </a:rPr>
              <a:t>Develops a strategic communications strategy for OCRF</a:t>
            </a:r>
          </a:p>
          <a:p>
            <a:pPr marL="800100" lvl="1" indent="-342900">
              <a:buAutoNum type="arabicPeriod"/>
            </a:pPr>
            <a:r>
              <a:rPr lang="en-US" sz="2000" b="1" dirty="0">
                <a:solidFill>
                  <a:schemeClr val="bg2"/>
                </a:solidFill>
              </a:rPr>
              <a:t>Develops stories of OCRF project and program outcomes</a:t>
            </a:r>
          </a:p>
        </p:txBody>
      </p:sp>
    </p:spTree>
    <p:extLst>
      <p:ext uri="{BB962C8B-B14F-4D97-AF65-F5344CB8AC3E}">
        <p14:creationId xmlns:p14="http://schemas.microsoft.com/office/powerpoint/2010/main" val="3356937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1FADA-9158-43A5-8E28-12DB0B40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38965" y="3203306"/>
            <a:ext cx="70183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i="1" dirty="0">
                <a:solidFill>
                  <a:srgbClr val="000000"/>
                </a:solidFill>
                <a:latin typeface="Calibri" panose="020F0502020204030204" pitchFamily="34" charset="0"/>
              </a:rPr>
              <a:t>OCRF Spring 2024 Grant Solicitation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6: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5218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C4A9026-32CE-A802-B3FE-565508FC1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793" y="999890"/>
            <a:ext cx="8602407" cy="554855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61153A6-8786-26EA-8064-D871BD061083}"/>
              </a:ext>
            </a:extLst>
          </p:cNvPr>
          <p:cNvSpPr txBox="1">
            <a:spLocks/>
          </p:cNvSpPr>
          <p:nvPr/>
        </p:nvSpPr>
        <p:spPr>
          <a:xfrm>
            <a:off x="1020507" y="226141"/>
            <a:ext cx="7886700" cy="99417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OCRF Grant cycle in  ODFW Press Release</a:t>
            </a:r>
          </a:p>
        </p:txBody>
      </p:sp>
    </p:spTree>
    <p:extLst>
      <p:ext uri="{BB962C8B-B14F-4D97-AF65-F5344CB8AC3E}">
        <p14:creationId xmlns:p14="http://schemas.microsoft.com/office/powerpoint/2010/main" val="5315440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3C7FA7-F162-20FA-968F-ED0BFAB29CD2}"/>
              </a:ext>
            </a:extLst>
          </p:cNvPr>
          <p:cNvSpPr txBox="1"/>
          <p:nvPr/>
        </p:nvSpPr>
        <p:spPr>
          <a:xfrm>
            <a:off x="147322" y="1218898"/>
            <a:ext cx="5348909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Request for Proposals (RFP) – Open January 30</a:t>
            </a:r>
            <a:r>
              <a:rPr kumimoji="0" lang="en-US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Official RFP Guidance made public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Request for Proposals (RFP) – Closes March </a:t>
            </a:r>
            <a:r>
              <a:rPr lang="en-US" b="1" dirty="0">
                <a:solidFill>
                  <a:prstClr val="black"/>
                </a:solidFill>
                <a:latin typeface="Calibri" panose="020F0502020204030204"/>
              </a:rPr>
              <a:t>26</a:t>
            </a:r>
            <a:r>
              <a:rPr kumimoji="0" lang="en-US" sz="1800" b="1" i="0" u="none" strike="noStrike" kern="1200" cap="none" spc="0" normalizeH="0" baseline="30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Application must be received by 11:59pm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Technical Review Period – </a:t>
            </a:r>
            <a:r>
              <a:rPr lang="en-US" b="1" dirty="0">
                <a:solidFill>
                  <a:prstClr val="black"/>
                </a:solidFill>
                <a:latin typeface="Calibri" panose="020F0502020204030204"/>
              </a:rPr>
              <a:t>March 27</a:t>
            </a:r>
            <a:r>
              <a:rPr lang="en-US" b="1" baseline="30000" dirty="0">
                <a:solidFill>
                  <a:prstClr val="black"/>
                </a:solidFill>
                <a:latin typeface="Calibri" panose="020F0502020204030204"/>
              </a:rPr>
              <a:t>th</a:t>
            </a:r>
            <a:r>
              <a:rPr lang="en-US" b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</a:t>
            </a:r>
            <a:r>
              <a:rPr lang="en-US" b="1" dirty="0">
                <a:solidFill>
                  <a:prstClr val="black"/>
                </a:solidFill>
                <a:latin typeface="Calibri" panose="020F0502020204030204"/>
              </a:rPr>
              <a:t>April 24</a:t>
            </a:r>
            <a:r>
              <a:rPr lang="en-US" b="1" baseline="30000" dirty="0">
                <a:solidFill>
                  <a:prstClr val="black"/>
                </a:solidFill>
                <a:latin typeface="Calibri" panose="020F0502020204030204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OCRF Advisory Committee Review Period – </a:t>
            </a:r>
            <a:r>
              <a:rPr lang="en-US" b="1" dirty="0">
                <a:solidFill>
                  <a:prstClr val="black"/>
                </a:solidFill>
                <a:latin typeface="Calibri" panose="020F0502020204030204"/>
              </a:rPr>
              <a:t>April 25</a:t>
            </a:r>
            <a:r>
              <a:rPr lang="en-US" b="1" baseline="30000" dirty="0">
                <a:solidFill>
                  <a:prstClr val="black"/>
                </a:solidFill>
                <a:latin typeface="Calibri" panose="020F0502020204030204"/>
              </a:rPr>
              <a:t>th</a:t>
            </a:r>
            <a:r>
              <a:rPr lang="en-US" b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May </a:t>
            </a:r>
            <a:r>
              <a:rPr lang="en-US" b="1" dirty="0">
                <a:solidFill>
                  <a:prstClr val="black"/>
                </a:solidFill>
                <a:latin typeface="Calibri" panose="020F0502020204030204"/>
              </a:rPr>
              <a:t>23</a:t>
            </a:r>
            <a:r>
              <a:rPr lang="en-US" b="1" baseline="30000" dirty="0">
                <a:solidFill>
                  <a:prstClr val="black"/>
                </a:solidFill>
                <a:latin typeface="Calibri" panose="020F0502020204030204"/>
              </a:rPr>
              <a:t>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OCRF Advisory Committee Recommendations – June </a:t>
            </a:r>
            <a:r>
              <a:rPr lang="en-US" b="1" dirty="0">
                <a:solidFill>
                  <a:prstClr val="black"/>
                </a:solidFill>
                <a:latin typeface="Calibri" panose="020F0502020204030204"/>
              </a:rPr>
              <a:t>4</a:t>
            </a:r>
            <a:r>
              <a:rPr kumimoji="0" lang="en-US" sz="1800" b="1" i="0" u="none" strike="noStrike" kern="1200" cap="none" spc="0" normalizeH="0" baseline="30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ODFW Commission Voting – June 14,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Release of funds following contracting process – August/September 2024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17888E-C59F-DFF3-4FC3-5B44E22922EA}"/>
              </a:ext>
            </a:extLst>
          </p:cNvPr>
          <p:cNvSpPr txBox="1"/>
          <p:nvPr/>
        </p:nvSpPr>
        <p:spPr>
          <a:xfrm>
            <a:off x="263754" y="353008"/>
            <a:ext cx="86164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OCRF RFP Update - Spring 2024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2B9F60D-B984-7EB4-898E-6602975547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8996" y="1240239"/>
            <a:ext cx="2871707" cy="52839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E1DC6CB-114F-5909-0AE6-AC4196A4AAFA}"/>
              </a:ext>
            </a:extLst>
          </p:cNvPr>
          <p:cNvSpPr/>
          <p:nvPr/>
        </p:nvSpPr>
        <p:spPr>
          <a:xfrm>
            <a:off x="147322" y="1218899"/>
            <a:ext cx="5575052" cy="1386650"/>
          </a:xfrm>
          <a:prstGeom prst="rect">
            <a:avLst/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8316354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472088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666496-8981-A41F-2A83-9FDD2338E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43467"/>
            <a:ext cx="2916395" cy="1800526"/>
          </a:xfrm>
        </p:spPr>
        <p:txBody>
          <a:bodyPr>
            <a:normAutofit/>
          </a:bodyPr>
          <a:lstStyle/>
          <a:p>
            <a:r>
              <a:rPr lang="en-US" sz="4100" dirty="0"/>
              <a:t>Spring 2024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9181E-FCB8-459E-EB14-B0BB9A111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2623381"/>
            <a:ext cx="3540227" cy="3885574"/>
          </a:xfrm>
        </p:spPr>
        <p:txBody>
          <a:bodyPr>
            <a:normAutofit/>
          </a:bodyPr>
          <a:lstStyle/>
          <a:p>
            <a:r>
              <a:rPr lang="en-US" sz="2400" dirty="0"/>
              <a:t>Have been live for 1 week</a:t>
            </a:r>
          </a:p>
          <a:p>
            <a:r>
              <a:rPr lang="en-US" sz="2400" dirty="0"/>
              <a:t>6 draft applications in the new system</a:t>
            </a:r>
          </a:p>
          <a:p>
            <a:r>
              <a:rPr lang="en-US" sz="2400" dirty="0"/>
              <a:t>Have been receiving ~ 1/day</a:t>
            </a:r>
          </a:p>
          <a:p>
            <a:endParaRPr lang="en-US" sz="17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D0BA2D-3F5E-33B9-A305-DFE0FDC0C3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7550" y="299104"/>
            <a:ext cx="3299298" cy="6081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3373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1FADA-9158-43A5-8E28-12DB0B40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38965" y="3203306"/>
            <a:ext cx="70183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Public Comment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7: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04360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1FADA-9158-43A5-8E28-12DB0B40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38965" y="3203306"/>
            <a:ext cx="70183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Meeting Wrap-up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8: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3459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38965" y="3203306"/>
            <a:ext cx="7018325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 and Approve Meeting Minutes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(January </a:t>
            </a:r>
            <a:r>
              <a:rPr lang="en-US" sz="2000" i="1" dirty="0">
                <a:solidFill>
                  <a:srgbClr val="000000"/>
                </a:solidFill>
                <a:latin typeface="Calibri" panose="020F0502020204030204" pitchFamily="34" charset="0"/>
              </a:rPr>
              <a:t>10</a:t>
            </a:r>
            <a:r>
              <a:rPr kumimoji="0" lang="en-US" sz="2000" b="0" i="1" u="none" strike="noStrike" kern="120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th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, 2024)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28756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1: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7126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12" y="106943"/>
            <a:ext cx="955379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Draft Motion Templates re: Minutes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109" y="2109477"/>
            <a:ext cx="8311782" cy="373497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 move to approve the January 10th, 2024 meeting minutes with the continued authority to correct spelling, grammar, and punctuation.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 move to approve the January 10th, 2024 meeting minutes with the addition/correction/ deletion of ____ on page ___, line ____, and continued authority to correct spelling, grammar, and punctuation.</a:t>
            </a:r>
          </a:p>
        </p:txBody>
      </p:sp>
    </p:spTree>
    <p:extLst>
      <p:ext uri="{BB962C8B-B14F-4D97-AF65-F5344CB8AC3E}">
        <p14:creationId xmlns:p14="http://schemas.microsoft.com/office/powerpoint/2010/main" val="4241292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99342" y="3651242"/>
            <a:ext cx="80328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i="1" dirty="0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  <a:t>Review and Approve OCRF Urgent Grant Process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99342" y="3066467"/>
            <a:ext cx="28756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2: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1118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3B6C5055-7AD2-2A91-1E9C-81AA1E983C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0334001"/>
              </p:ext>
            </p:extLst>
          </p:nvPr>
        </p:nvGraphicFramePr>
        <p:xfrm>
          <a:off x="289744" y="619433"/>
          <a:ext cx="8564511" cy="60222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03B781ED-207E-7976-3EAD-8B23F5DDE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-186813"/>
            <a:ext cx="7886700" cy="994172"/>
          </a:xfrm>
        </p:spPr>
        <p:txBody>
          <a:bodyPr/>
          <a:lstStyle/>
          <a:p>
            <a:r>
              <a:rPr lang="en-US" dirty="0"/>
              <a:t>Proposed OCRF Urgent Grant Process</a:t>
            </a:r>
          </a:p>
        </p:txBody>
      </p:sp>
    </p:spTree>
    <p:extLst>
      <p:ext uri="{BB962C8B-B14F-4D97-AF65-F5344CB8AC3E}">
        <p14:creationId xmlns:p14="http://schemas.microsoft.com/office/powerpoint/2010/main" val="1806544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D5FE6A4-19A6-D3C5-9F5A-005A68B5B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560" y="106680"/>
            <a:ext cx="6932807" cy="6749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433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12" y="106943"/>
            <a:ext cx="955379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Discussion : OCRF Urgent Grant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109" y="2109477"/>
            <a:ext cx="8311782" cy="37349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- </a:t>
            </a:r>
            <a:r>
              <a:rPr lang="en-US" i="1" dirty="0"/>
              <a:t>What are the Advisory Committee’s thoughts on:  </a:t>
            </a:r>
          </a:p>
          <a:p>
            <a:pPr marL="0" indent="0">
              <a:buNone/>
            </a:pPr>
            <a:r>
              <a:rPr lang="en-US" i="1" dirty="0"/>
              <a:t>	The proposed OCRF Urgent Grant Process? </a:t>
            </a:r>
          </a:p>
          <a:p>
            <a:pPr marL="0" indent="0">
              <a:buNone/>
            </a:pPr>
            <a:r>
              <a:rPr lang="en-US" i="1" dirty="0"/>
              <a:t>	The urgent grant Pre-Application Questions?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035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12" y="106943"/>
            <a:ext cx="955379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Draft Motion : Urgent Grant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109" y="2109477"/>
            <a:ext cx="8311782" cy="37349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 move to approve the OCRF Urgent Grant Process.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 move to approve the OCRF Urgent Grant Process with the addition/deletion of _______.</a:t>
            </a:r>
          </a:p>
        </p:txBody>
      </p:sp>
    </p:spTree>
    <p:extLst>
      <p:ext uri="{BB962C8B-B14F-4D97-AF65-F5344CB8AC3E}">
        <p14:creationId xmlns:p14="http://schemas.microsoft.com/office/powerpoint/2010/main" val="2826081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921411" y="3094651"/>
            <a:ext cx="80328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  <a:t>OCRF Strategic Plan Review Session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Yu Mincho" panose="02020400000000000000" pitchFamily="18" charset="-128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28756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3: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891260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15440</TotalTime>
  <Words>704</Words>
  <Application>Microsoft Office PowerPoint</Application>
  <PresentationFormat>On-screen Show (4:3)</PresentationFormat>
  <Paragraphs>104</Paragraphs>
  <Slides>18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1_Office Theme</vt:lpstr>
      <vt:lpstr>Office Theme</vt:lpstr>
      <vt:lpstr>2_Office Theme</vt:lpstr>
      <vt:lpstr>PowerPoint Presentation</vt:lpstr>
      <vt:lpstr>PowerPoint Presentation</vt:lpstr>
      <vt:lpstr>Draft Motion Templates re: Minutes</vt:lpstr>
      <vt:lpstr>PowerPoint Presentation</vt:lpstr>
      <vt:lpstr>Proposed OCRF Urgent Grant Process</vt:lpstr>
      <vt:lpstr>PowerPoint Presentation</vt:lpstr>
      <vt:lpstr>Discussion : OCRF Urgent Grant Process</vt:lpstr>
      <vt:lpstr>Draft Motion : Urgent Grant Process</vt:lpstr>
      <vt:lpstr>PowerPoint Presentation</vt:lpstr>
      <vt:lpstr>PowerPoint Presentation</vt:lpstr>
      <vt:lpstr>PowerPoint Presentation</vt:lpstr>
      <vt:lpstr>OCRF Strategic Communications Plan</vt:lpstr>
      <vt:lpstr>PowerPoint Presentation</vt:lpstr>
      <vt:lpstr>PowerPoint Presentation</vt:lpstr>
      <vt:lpstr>PowerPoint Presentation</vt:lpstr>
      <vt:lpstr>Spring 2024 Applications</vt:lpstr>
      <vt:lpstr>PowerPoint Presentation</vt:lpstr>
      <vt:lpstr>PowerPoint Presentation</vt:lpstr>
    </vt:vector>
  </TitlesOfParts>
  <Company>Oregon Department of Fish and Wildlife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Reva Gillman</dc:creator>
  <cp:lastModifiedBy>GILLMAN Reva A * ODFW</cp:lastModifiedBy>
  <cp:revision>211</cp:revision>
  <dcterms:created xsi:type="dcterms:W3CDTF">2022-11-18T19:44:49Z</dcterms:created>
  <dcterms:modified xsi:type="dcterms:W3CDTF">2024-02-06T23:08:41Z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9b73270-2993-4076-be47-9c78f42a1e84_Enabled">
    <vt:lpwstr>true</vt:lpwstr>
  </property>
  <property fmtid="{D5CDD505-2E9C-101B-9397-08002B2CF9AE}" pid="3" name="MSIP_Label_09b73270-2993-4076-be47-9c78f42a1e84_SetDate">
    <vt:lpwstr>2023-11-03T22:10:43Z</vt:lpwstr>
  </property>
  <property fmtid="{D5CDD505-2E9C-101B-9397-08002B2CF9AE}" pid="4" name="MSIP_Label_09b73270-2993-4076-be47-9c78f42a1e84_Method">
    <vt:lpwstr>Privileged</vt:lpwstr>
  </property>
  <property fmtid="{D5CDD505-2E9C-101B-9397-08002B2CF9AE}" pid="5" name="MSIP_Label_09b73270-2993-4076-be47-9c78f42a1e84_Name">
    <vt:lpwstr>Level 1 - Published (Items)</vt:lpwstr>
  </property>
  <property fmtid="{D5CDD505-2E9C-101B-9397-08002B2CF9AE}" pid="6" name="MSIP_Label_09b73270-2993-4076-be47-9c78f42a1e84_SiteId">
    <vt:lpwstr>aa3f6932-fa7c-47b4-a0ce-a598cad161cf</vt:lpwstr>
  </property>
  <property fmtid="{D5CDD505-2E9C-101B-9397-08002B2CF9AE}" pid="7" name="MSIP_Label_09b73270-2993-4076-be47-9c78f42a1e84_ActionId">
    <vt:lpwstr>9369edda-09fe-4200-a77c-540b192eeebd</vt:lpwstr>
  </property>
  <property fmtid="{D5CDD505-2E9C-101B-9397-08002B2CF9AE}" pid="8" name="MSIP_Label_09b73270-2993-4076-be47-9c78f42a1e84_ContentBits">
    <vt:lpwstr>0</vt:lpwstr>
  </property>
</Properties>
</file>